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66" r:id="rId2"/>
    <p:sldId id="313" r:id="rId3"/>
    <p:sldId id="315" r:id="rId4"/>
    <p:sldId id="314" r:id="rId5"/>
    <p:sldId id="316" r:id="rId6"/>
    <p:sldId id="416" r:id="rId7"/>
    <p:sldId id="371" r:id="rId8"/>
    <p:sldId id="417" r:id="rId9"/>
    <p:sldId id="418" r:id="rId10"/>
    <p:sldId id="425" r:id="rId11"/>
    <p:sldId id="427" r:id="rId12"/>
    <p:sldId id="419" r:id="rId13"/>
    <p:sldId id="281" r:id="rId14"/>
    <p:sldId id="264" r:id="rId15"/>
    <p:sldId id="426" r:id="rId16"/>
    <p:sldId id="424" r:id="rId17"/>
    <p:sldId id="428" r:id="rId18"/>
    <p:sldId id="284" r:id="rId19"/>
    <p:sldId id="262" r:id="rId20"/>
    <p:sldId id="276" r:id="rId21"/>
    <p:sldId id="279" r:id="rId22"/>
    <p:sldId id="560" r:id="rId23"/>
    <p:sldId id="559"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65"/>
    <p:restoredTop sz="85468"/>
  </p:normalViewPr>
  <p:slideViewPr>
    <p:cSldViewPr snapToGrid="0" snapToObjects="1">
      <p:cViewPr varScale="1">
        <p:scale>
          <a:sx n="95" d="100"/>
          <a:sy n="95" d="100"/>
        </p:scale>
        <p:origin x="176" y="20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D81B85-3F01-7D47-B3F2-A67046BD1F64}" type="datetimeFigureOut">
              <a:rPr lang="en-US" smtClean="0"/>
              <a:t>11/28/18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DF6F9E-104F-8D44-916B-293655508415}" type="slidenum">
              <a:rPr lang="en-US" smtClean="0"/>
              <a:t>‹#›</a:t>
            </a:fld>
            <a:endParaRPr lang="en-US"/>
          </a:p>
        </p:txBody>
      </p:sp>
    </p:spTree>
    <p:extLst>
      <p:ext uri="{BB962C8B-B14F-4D97-AF65-F5344CB8AC3E}">
        <p14:creationId xmlns:p14="http://schemas.microsoft.com/office/powerpoint/2010/main" val="24312169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1</a:t>
            </a:fld>
            <a:endParaRPr lang="en-US"/>
          </a:p>
        </p:txBody>
      </p:sp>
    </p:spTree>
    <p:extLst>
      <p:ext uri="{BB962C8B-B14F-4D97-AF65-F5344CB8AC3E}">
        <p14:creationId xmlns:p14="http://schemas.microsoft.com/office/powerpoint/2010/main" val="2054048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19</a:t>
            </a:fld>
            <a:endParaRPr lang="en-US"/>
          </a:p>
        </p:txBody>
      </p:sp>
    </p:spTree>
    <p:extLst>
      <p:ext uri="{BB962C8B-B14F-4D97-AF65-F5344CB8AC3E}">
        <p14:creationId xmlns:p14="http://schemas.microsoft.com/office/powerpoint/2010/main" val="1850130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pPr>
              <a:defRPr/>
            </a:pPr>
            <a:fld id="{A1EC401A-7041-4777-A2FE-41EC2DF1DAE2}" type="slidenum">
              <a:rPr lang="it-IT" smtClean="0"/>
              <a:pPr>
                <a:defRPr/>
              </a:pPr>
              <a:t>21</a:t>
            </a:fld>
            <a:endParaRPr lang="it-IT"/>
          </a:p>
        </p:txBody>
      </p:sp>
    </p:spTree>
    <p:extLst>
      <p:ext uri="{BB962C8B-B14F-4D97-AF65-F5344CB8AC3E}">
        <p14:creationId xmlns:p14="http://schemas.microsoft.com/office/powerpoint/2010/main" val="1051691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23</a:t>
            </a:fld>
            <a:endParaRPr lang="en-US"/>
          </a:p>
        </p:txBody>
      </p:sp>
    </p:spTree>
    <p:extLst>
      <p:ext uri="{BB962C8B-B14F-4D97-AF65-F5344CB8AC3E}">
        <p14:creationId xmlns:p14="http://schemas.microsoft.com/office/powerpoint/2010/main" val="2337083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the deal with the oral microbiota? We</a:t>
            </a:r>
            <a:r>
              <a:rPr lang="en-US" baseline="0" dirty="0"/>
              <a:t> most often hear about the gut microbiota, but the oral microbiota is one of the most diverse bacterial communities on the human body and indeed the world. It’s arguably the first microbiome to be discovered, by Antony van Leeuwenhoek in 1683, who looked at his </a:t>
            </a:r>
            <a:r>
              <a:rPr lang="en-US" baseline="0" dirty="0" err="1"/>
              <a:t>subgingival</a:t>
            </a:r>
            <a:r>
              <a:rPr lang="en-US" baseline="0" dirty="0"/>
              <a:t> plaque under a very rudimentary microscope and guessed there were more bacteria in his mouth than people in Netherlands. </a:t>
            </a:r>
            <a:endParaRPr lang="en-US" dirty="0"/>
          </a:p>
          <a:p>
            <a:r>
              <a:rPr lang="en-US" dirty="0"/>
              <a:t>Image?</a:t>
            </a:r>
          </a:p>
        </p:txBody>
      </p:sp>
      <p:sp>
        <p:nvSpPr>
          <p:cNvPr id="4" name="Slide Number Placeholder 3"/>
          <p:cNvSpPr>
            <a:spLocks noGrp="1"/>
          </p:cNvSpPr>
          <p:nvPr>
            <p:ph type="sldNum" sz="quarter" idx="10"/>
          </p:nvPr>
        </p:nvSpPr>
        <p:spPr/>
        <p:txBody>
          <a:bodyPr/>
          <a:lstStyle/>
          <a:p>
            <a:fld id="{F960E350-6D6F-4D6F-BF2A-9B815F9405DD}" type="slidenum">
              <a:rPr lang="en-US" smtClean="0"/>
              <a:t>2</a:t>
            </a:fld>
            <a:endParaRPr lang="en-US"/>
          </a:p>
        </p:txBody>
      </p:sp>
    </p:spTree>
    <p:extLst>
      <p:ext uri="{BB962C8B-B14F-4D97-AF65-F5344CB8AC3E}">
        <p14:creationId xmlns:p14="http://schemas.microsoft.com/office/powerpoint/2010/main" val="1328214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6</a:t>
            </a:fld>
            <a:endParaRPr lang="en-US"/>
          </a:p>
        </p:txBody>
      </p:sp>
    </p:spTree>
    <p:extLst>
      <p:ext uri="{BB962C8B-B14F-4D97-AF65-F5344CB8AC3E}">
        <p14:creationId xmlns:p14="http://schemas.microsoft.com/office/powerpoint/2010/main" val="2917804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7</a:t>
            </a:fld>
            <a:endParaRPr lang="en-US"/>
          </a:p>
        </p:txBody>
      </p:sp>
    </p:spTree>
    <p:extLst>
      <p:ext uri="{BB962C8B-B14F-4D97-AF65-F5344CB8AC3E}">
        <p14:creationId xmlns:p14="http://schemas.microsoft.com/office/powerpoint/2010/main" val="3850089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18">
              <a:defRPr/>
            </a:pPr>
            <a:r>
              <a:rPr lang="en-US" dirty="0"/>
              <a:t>First</a:t>
            </a:r>
            <a:r>
              <a:rPr lang="en-US" baseline="0" dirty="0"/>
              <a:t> of all I want to introduce </a:t>
            </a:r>
            <a:r>
              <a:rPr lang="en-US" dirty="0"/>
              <a:t>NYCHANES which</a:t>
            </a:r>
            <a:r>
              <a:rPr lang="en-US" baseline="0" dirty="0"/>
              <a:t> </a:t>
            </a:r>
            <a:r>
              <a:rPr lang="en-US" dirty="0"/>
              <a:t>is a project started in 2013 and coordinated by two NY institutions, the CUNY</a:t>
            </a:r>
            <a:r>
              <a:rPr lang="en-US" baseline="0" dirty="0"/>
              <a:t> </a:t>
            </a:r>
            <a:r>
              <a:rPr lang="en-US" dirty="0"/>
              <a:t>School of public Health and the Department of Health and Mental </a:t>
            </a:r>
            <a:r>
              <a:rPr lang="en-US" dirty="0" err="1"/>
              <a:t>Hygene</a:t>
            </a:r>
            <a:r>
              <a:rPr lang="en-US" dirty="0"/>
              <a:t>. </a:t>
            </a:r>
            <a:r>
              <a:rPr lang="en-US" dirty="0" err="1"/>
              <a:t>Pratically</a:t>
            </a:r>
            <a:r>
              <a:rPr lang="en-US" baseline="0" dirty="0"/>
              <a:t> speaking </a:t>
            </a:r>
            <a:r>
              <a:rPr lang="en-US" dirty="0"/>
              <a:t>It’s a large-scale survey made to assess the health status of adult new </a:t>
            </a:r>
            <a:r>
              <a:rPr lang="en-US" dirty="0" err="1"/>
              <a:t>yorkers</a:t>
            </a:r>
            <a:r>
              <a:rPr lang="it-IT" dirty="0"/>
              <a:t>.</a:t>
            </a:r>
          </a:p>
        </p:txBody>
      </p:sp>
      <p:sp>
        <p:nvSpPr>
          <p:cNvPr id="4" name="Slide Number Placeholder 3"/>
          <p:cNvSpPr>
            <a:spLocks noGrp="1"/>
          </p:cNvSpPr>
          <p:nvPr>
            <p:ph type="sldNum" sz="quarter" idx="10"/>
          </p:nvPr>
        </p:nvSpPr>
        <p:spPr/>
        <p:txBody>
          <a:bodyPr/>
          <a:lstStyle/>
          <a:p>
            <a:fld id="{D674BC39-582D-4E9C-BB6E-49D0A2D243B2}" type="slidenum">
              <a:rPr lang="it-IT" smtClean="0"/>
              <a:t>11</a:t>
            </a:fld>
            <a:endParaRPr lang="it-IT"/>
          </a:p>
        </p:txBody>
      </p:sp>
    </p:spTree>
    <p:extLst>
      <p:ext uri="{BB962C8B-B14F-4D97-AF65-F5344CB8AC3E}">
        <p14:creationId xmlns:p14="http://schemas.microsoft.com/office/powerpoint/2010/main" val="3648659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60E350-6D6F-4D6F-BF2A-9B815F9405DD}" type="slidenum">
              <a:rPr lang="en-US" smtClean="0"/>
              <a:t>12</a:t>
            </a:fld>
            <a:endParaRPr lang="en-US"/>
          </a:p>
        </p:txBody>
      </p:sp>
    </p:spTree>
    <p:extLst>
      <p:ext uri="{BB962C8B-B14F-4D97-AF65-F5344CB8AC3E}">
        <p14:creationId xmlns:p14="http://schemas.microsoft.com/office/powerpoint/2010/main" val="1688428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60E350-6D6F-4D6F-BF2A-9B815F9405DD}" type="slidenum">
              <a:rPr lang="en-US" smtClean="0"/>
              <a:t>13</a:t>
            </a:fld>
            <a:endParaRPr lang="en-US"/>
          </a:p>
        </p:txBody>
      </p:sp>
    </p:spTree>
    <p:extLst>
      <p:ext uri="{BB962C8B-B14F-4D97-AF65-F5344CB8AC3E}">
        <p14:creationId xmlns:p14="http://schemas.microsoft.com/office/powerpoint/2010/main" val="3796892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60E350-6D6F-4D6F-BF2A-9B815F9405DD}" type="slidenum">
              <a:rPr lang="en-US" smtClean="0"/>
              <a:t>14</a:t>
            </a:fld>
            <a:endParaRPr lang="en-US"/>
          </a:p>
        </p:txBody>
      </p:sp>
    </p:spTree>
    <p:extLst>
      <p:ext uri="{BB962C8B-B14F-4D97-AF65-F5344CB8AC3E}">
        <p14:creationId xmlns:p14="http://schemas.microsoft.com/office/powerpoint/2010/main" val="4286318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60E350-6D6F-4D6F-BF2A-9B815F9405DD}" type="slidenum">
              <a:rPr lang="en-US" smtClean="0"/>
              <a:t>16</a:t>
            </a:fld>
            <a:endParaRPr lang="en-US"/>
          </a:p>
        </p:txBody>
      </p:sp>
    </p:spTree>
    <p:extLst>
      <p:ext uri="{BB962C8B-B14F-4D97-AF65-F5344CB8AC3E}">
        <p14:creationId xmlns:p14="http://schemas.microsoft.com/office/powerpoint/2010/main" val="3707584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6931066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11/28/18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3146720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11/28/18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14086394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dirty="0"/>
          </a:p>
        </p:txBody>
      </p:sp>
      <p:pic>
        <p:nvPicPr>
          <p:cNvPr id="7" name="Picture 6">
            <a:extLst>
              <a:ext uri="{FF2B5EF4-FFF2-40B4-BE49-F238E27FC236}">
                <a16:creationId xmlns:a16="http://schemas.microsoft.com/office/drawing/2014/main" id="{D045F289-50D8-BE4A-83AF-A9E0C431E7A6}"/>
              </a:ext>
            </a:extLst>
          </p:cNvPr>
          <p:cNvPicPr>
            <a:picLocks noChangeAspect="1"/>
          </p:cNvPicPr>
          <p:nvPr userDrawn="1"/>
        </p:nvPicPr>
        <p:blipFill rotWithShape="1">
          <a:blip r:embed="rId2"/>
          <a:srcRect t="-1" b="6947"/>
          <a:stretch/>
        </p:blipFill>
        <p:spPr>
          <a:xfrm>
            <a:off x="8615680" y="9763"/>
            <a:ext cx="528320" cy="346272"/>
          </a:xfrm>
          <a:prstGeom prst="rect">
            <a:avLst/>
          </a:prstGeom>
        </p:spPr>
      </p:pic>
      <p:pic>
        <p:nvPicPr>
          <p:cNvPr id="4" name="Picture 3">
            <a:extLst>
              <a:ext uri="{FF2B5EF4-FFF2-40B4-BE49-F238E27FC236}">
                <a16:creationId xmlns:a16="http://schemas.microsoft.com/office/drawing/2014/main" id="{6264F9EE-F9CE-E846-B2EB-72FAB3F52AC6}"/>
              </a:ext>
            </a:extLst>
          </p:cNvPr>
          <p:cNvPicPr>
            <a:picLocks noChangeAspect="1"/>
          </p:cNvPicPr>
          <p:nvPr userDrawn="1"/>
        </p:nvPicPr>
        <p:blipFill>
          <a:blip r:embed="rId3"/>
          <a:stretch>
            <a:fillRect/>
          </a:stretch>
        </p:blipFill>
        <p:spPr>
          <a:xfrm>
            <a:off x="0" y="-19890"/>
            <a:ext cx="375925" cy="375925"/>
          </a:xfrm>
          <a:prstGeom prst="rect">
            <a:avLst/>
          </a:prstGeom>
        </p:spPr>
      </p:pic>
    </p:spTree>
    <p:extLst>
      <p:ext uri="{BB962C8B-B14F-4D97-AF65-F5344CB8AC3E}">
        <p14:creationId xmlns:p14="http://schemas.microsoft.com/office/powerpoint/2010/main" val="25836613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31768828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2655881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2679926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11/28/18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8521477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11/28/18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4663492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11/28/18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6967874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11/28/18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3232878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7010400" y="64762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F14C6-C6E7-9F41-BE3F-C5DEE757CDB8}" type="slidenum">
              <a:rPr lang="en-US" smtClean="0"/>
              <a:t>‹#›</a:t>
            </a:fld>
            <a:endParaRPr lang="en-US" dirty="0"/>
          </a:p>
        </p:txBody>
      </p:sp>
    </p:spTree>
    <p:extLst>
      <p:ext uri="{BB962C8B-B14F-4D97-AF65-F5344CB8AC3E}">
        <p14:creationId xmlns:p14="http://schemas.microsoft.com/office/powerpoint/2010/main" val="240632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sciencemag.org/author/elizabeth-pennisi" TargetMode="External"/><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42999"/>
            <a:ext cx="7772400" cy="2453106"/>
          </a:xfrm>
        </p:spPr>
        <p:txBody>
          <a:bodyPr>
            <a:normAutofit/>
          </a:bodyPr>
          <a:lstStyle/>
          <a:p>
            <a:r>
              <a:rPr lang="en-US" sz="3200" dirty="0"/>
              <a:t>Human Microbiome Epidemiology and Bioinformatics</a:t>
            </a:r>
            <a:br>
              <a:rPr lang="en-US" sz="2200" dirty="0"/>
            </a:br>
            <a:br>
              <a:rPr lang="en-US" sz="2200" dirty="0"/>
            </a:br>
            <a:br>
              <a:rPr lang="en-US" sz="2200" dirty="0"/>
            </a:br>
            <a:r>
              <a:rPr lang="en-US" sz="2200" dirty="0"/>
              <a:t>November 27, 2018</a:t>
            </a:r>
          </a:p>
        </p:txBody>
      </p:sp>
      <p:sp>
        <p:nvSpPr>
          <p:cNvPr id="3" name="Subtitle 2"/>
          <p:cNvSpPr>
            <a:spLocks noGrp="1"/>
          </p:cNvSpPr>
          <p:nvPr>
            <p:ph type="subTitle" idx="1"/>
          </p:nvPr>
        </p:nvSpPr>
        <p:spPr>
          <a:xfrm>
            <a:off x="1219200" y="3965074"/>
            <a:ext cx="7086600" cy="660400"/>
          </a:xfrm>
        </p:spPr>
        <p:txBody>
          <a:bodyPr>
            <a:normAutofit/>
          </a:bodyPr>
          <a:lstStyle/>
          <a:p>
            <a:r>
              <a:rPr lang="en-US" sz="2000" dirty="0"/>
              <a:t>Levi Waldron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05795"/>
            <a:ext cx="4681356" cy="746628"/>
          </a:xfrm>
          <a:prstGeom prst="rect">
            <a:avLst/>
          </a:prstGeom>
        </p:spPr>
      </p:pic>
      <p:pic>
        <p:nvPicPr>
          <p:cNvPr id="9" name="Picture 8"/>
          <p:cNvPicPr>
            <a:picLocks noChangeAspect="1"/>
          </p:cNvPicPr>
          <p:nvPr/>
        </p:nvPicPr>
        <p:blipFill rotWithShape="1">
          <a:blip r:embed="rId4"/>
          <a:srcRect t="-1" b="6947"/>
          <a:stretch/>
        </p:blipFill>
        <p:spPr>
          <a:xfrm>
            <a:off x="7799294" y="5981622"/>
            <a:ext cx="1344706" cy="881349"/>
          </a:xfrm>
          <a:prstGeom prst="rect">
            <a:avLst/>
          </a:prstGeom>
        </p:spPr>
      </p:pic>
    </p:spTree>
    <p:extLst>
      <p:ext uri="{BB962C8B-B14F-4D97-AF65-F5344CB8AC3E}">
        <p14:creationId xmlns:p14="http://schemas.microsoft.com/office/powerpoint/2010/main" val="4160540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2C2D-94D5-6349-AE72-24A57B940116}"/>
              </a:ext>
            </a:extLst>
          </p:cNvPr>
          <p:cNvSpPr>
            <a:spLocks noGrp="1"/>
          </p:cNvSpPr>
          <p:nvPr>
            <p:ph type="title"/>
          </p:nvPr>
        </p:nvSpPr>
        <p:spPr>
          <a:xfrm>
            <a:off x="457200" y="2184418"/>
            <a:ext cx="8229600" cy="2092941"/>
          </a:xfrm>
        </p:spPr>
        <p:txBody>
          <a:bodyPr>
            <a:normAutofit fontScale="90000"/>
          </a:bodyPr>
          <a:lstStyle/>
          <a:p>
            <a:r>
              <a:rPr lang="en-US" dirty="0"/>
              <a:t>WHAT ABOUT CUNY SPH?</a:t>
            </a:r>
            <a:br>
              <a:rPr lang="en-US" dirty="0"/>
            </a:br>
            <a:br>
              <a:rPr lang="en-US" dirty="0"/>
            </a:br>
            <a:r>
              <a:rPr lang="en-US" dirty="0"/>
              <a:t>EPIDEMIOLOGY</a:t>
            </a:r>
          </a:p>
        </p:txBody>
      </p:sp>
    </p:spTree>
    <p:extLst>
      <p:ext uri="{BB962C8B-B14F-4D97-AF65-F5344CB8AC3E}">
        <p14:creationId xmlns:p14="http://schemas.microsoft.com/office/powerpoint/2010/main" val="42708068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srcRect b="29889"/>
          <a:stretch/>
        </p:blipFill>
        <p:spPr>
          <a:xfrm>
            <a:off x="0" y="0"/>
            <a:ext cx="9153289" cy="4221088"/>
          </a:xfrm>
          <a:prstGeom prst="rect">
            <a:avLst/>
          </a:prstGeom>
        </p:spPr>
      </p:pic>
      <p:sp>
        <p:nvSpPr>
          <p:cNvPr id="4" name="Slide Number Placeholder 3"/>
          <p:cNvSpPr>
            <a:spLocks noGrp="1"/>
          </p:cNvSpPr>
          <p:nvPr>
            <p:ph type="sldNum" sz="quarter" idx="12"/>
          </p:nvPr>
        </p:nvSpPr>
        <p:spPr/>
        <p:txBody>
          <a:bodyPr/>
          <a:lstStyle/>
          <a:p>
            <a:fld id="{6B867343-4269-4E97-8506-54933BB0CA9B}" type="slidenum">
              <a:rPr lang="it-IT" smtClean="0"/>
              <a:t>11</a:t>
            </a:fld>
            <a:endParaRPr lang="it-IT"/>
          </a:p>
        </p:txBody>
      </p:sp>
      <p:pic>
        <p:nvPicPr>
          <p:cNvPr id="6"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0365" y="190500"/>
            <a:ext cx="3929342" cy="791347"/>
          </a:xfrm>
          <a:prstGeom prst="rect">
            <a:avLst/>
          </a:prstGeom>
        </p:spPr>
      </p:pic>
      <p:sp>
        <p:nvSpPr>
          <p:cNvPr id="7" name="Content Placeholder 8"/>
          <p:cNvSpPr txBox="1">
            <a:spLocks/>
          </p:cNvSpPr>
          <p:nvPr/>
        </p:nvSpPr>
        <p:spPr>
          <a:xfrm>
            <a:off x="467544" y="4433267"/>
            <a:ext cx="8435280" cy="2042986"/>
          </a:xfrm>
          <a:prstGeom prst="rect">
            <a:avLst/>
          </a:prstGeom>
        </p:spPr>
        <p:txBody>
          <a:bodyPr vert="horz" lIns="91440" tIns="45720" rIns="91440" bIns="45720" rtlCol="0" anchor="ctr">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40"/>
              </a:spcBef>
              <a:buFont typeface="Arial" pitchFamily="34" charset="0"/>
              <a:buNone/>
            </a:pPr>
            <a:r>
              <a:rPr lang="en-US" dirty="0"/>
              <a:t>NYC HANES is a population-representative sample of  &gt;3,500 non-institutionalized adults in New York City</a:t>
            </a:r>
          </a:p>
          <a:p>
            <a:pPr>
              <a:spcBef>
                <a:spcPts val="640"/>
              </a:spcBef>
            </a:pPr>
            <a:endParaRPr lang="en-US" dirty="0">
              <a:solidFill>
                <a:srgbClr val="FFFFFF"/>
              </a:solidFill>
              <a:latin typeface="Calibri"/>
            </a:endParaRPr>
          </a:p>
          <a:p>
            <a:pPr>
              <a:spcBef>
                <a:spcPts val="640"/>
              </a:spcBef>
            </a:pPr>
            <a:r>
              <a:rPr lang="en-US" dirty="0"/>
              <a:t>Conducted by CUNY SPH and the NYC DOHMH</a:t>
            </a:r>
          </a:p>
          <a:p>
            <a:pPr lvl="1">
              <a:spcBef>
                <a:spcPts val="640"/>
              </a:spcBef>
            </a:pPr>
            <a:r>
              <a:rPr lang="en-US" dirty="0"/>
              <a:t>Lorna Thorpe &amp; Sharon Perlman, PI</a:t>
            </a:r>
          </a:p>
          <a:p>
            <a:pPr>
              <a:spcBef>
                <a:spcPts val="640"/>
              </a:spcBef>
            </a:pPr>
            <a:r>
              <a:rPr lang="en-US" dirty="0"/>
              <a:t>Oral microbiome component conceived by Prof Heidi Jones, CUNY SPH</a:t>
            </a:r>
          </a:p>
        </p:txBody>
      </p:sp>
    </p:spTree>
    <p:extLst>
      <p:ext uri="{BB962C8B-B14F-4D97-AF65-F5344CB8AC3E}">
        <p14:creationId xmlns:p14="http://schemas.microsoft.com/office/powerpoint/2010/main" val="12493229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Exposures, outcomes, confounders</a:t>
            </a:r>
          </a:p>
        </p:txBody>
      </p:sp>
      <p:sp>
        <p:nvSpPr>
          <p:cNvPr id="3" name="Content Placeholder 2"/>
          <p:cNvSpPr>
            <a:spLocks noGrp="1"/>
          </p:cNvSpPr>
          <p:nvPr>
            <p:ph idx="1"/>
          </p:nvPr>
        </p:nvSpPr>
        <p:spPr>
          <a:xfrm>
            <a:off x="457200" y="1600200"/>
            <a:ext cx="8229600" cy="4780280"/>
          </a:xfrm>
        </p:spPr>
        <p:txBody>
          <a:bodyPr>
            <a:normAutofit fontScale="62500" lnSpcReduction="20000"/>
          </a:bodyPr>
          <a:lstStyle/>
          <a:p>
            <a:r>
              <a:rPr lang="en-US" b="1" dirty="0"/>
              <a:t>Exposures</a:t>
            </a:r>
          </a:p>
          <a:p>
            <a:pPr lvl="1"/>
            <a:r>
              <a:rPr lang="en-US" sz="2900" dirty="0"/>
              <a:t>Tobacco use</a:t>
            </a:r>
          </a:p>
          <a:p>
            <a:pPr lvl="1"/>
            <a:r>
              <a:rPr lang="en-US" sz="2900" dirty="0"/>
              <a:t>Age group</a:t>
            </a:r>
          </a:p>
          <a:p>
            <a:pPr lvl="1"/>
            <a:r>
              <a:rPr lang="en-US" sz="2900" dirty="0"/>
              <a:t>Gender</a:t>
            </a:r>
          </a:p>
          <a:p>
            <a:pPr lvl="1"/>
            <a:r>
              <a:rPr lang="en-US" sz="2900" dirty="0"/>
              <a:t>Family Income </a:t>
            </a:r>
          </a:p>
          <a:p>
            <a:pPr lvl="1"/>
            <a:r>
              <a:rPr lang="en-US" sz="2900" dirty="0"/>
              <a:t>Educational achievement</a:t>
            </a:r>
          </a:p>
          <a:p>
            <a:pPr lvl="1"/>
            <a:r>
              <a:rPr lang="en-US" sz="2900" dirty="0"/>
              <a:t>Race/ethnicity</a:t>
            </a:r>
          </a:p>
          <a:p>
            <a:pPr lvl="1"/>
            <a:r>
              <a:rPr lang="en-US" sz="2900" dirty="0"/>
              <a:t>Birthplace </a:t>
            </a:r>
          </a:p>
          <a:p>
            <a:pPr lvl="1"/>
            <a:r>
              <a:rPr lang="en-US" sz="2900" dirty="0"/>
              <a:t>Marital status</a:t>
            </a:r>
          </a:p>
          <a:p>
            <a:pPr lvl="1"/>
            <a:endParaRPr lang="en-US" sz="2400" dirty="0"/>
          </a:p>
          <a:p>
            <a:r>
              <a:rPr lang="en-US" b="1" dirty="0"/>
              <a:t>Confounders</a:t>
            </a:r>
          </a:p>
          <a:p>
            <a:pPr lvl="1"/>
            <a:r>
              <a:rPr lang="en-US" dirty="0"/>
              <a:t>Sugar-sweetened beverage consumption</a:t>
            </a:r>
          </a:p>
          <a:p>
            <a:pPr lvl="1"/>
            <a:r>
              <a:rPr lang="en-US" dirty="0"/>
              <a:t>Mouthwash use</a:t>
            </a:r>
          </a:p>
          <a:p>
            <a:pPr lvl="1"/>
            <a:r>
              <a:rPr lang="en-US" dirty="0"/>
              <a:t>Age and sex</a:t>
            </a:r>
          </a:p>
          <a:p>
            <a:pPr lvl="1"/>
            <a:endParaRPr lang="en-US" dirty="0"/>
          </a:p>
          <a:p>
            <a:r>
              <a:rPr lang="en-US" b="1" dirty="0"/>
              <a:t>Primary outcome</a:t>
            </a:r>
          </a:p>
          <a:p>
            <a:pPr lvl="1"/>
            <a:r>
              <a:rPr lang="en-US" dirty="0"/>
              <a:t>microbial abundances</a:t>
            </a:r>
          </a:p>
        </p:txBody>
      </p:sp>
      <p:sp>
        <p:nvSpPr>
          <p:cNvPr id="4" name="Slide Number Placeholder 3">
            <a:extLst>
              <a:ext uri="{FF2B5EF4-FFF2-40B4-BE49-F238E27FC236}">
                <a16:creationId xmlns:a16="http://schemas.microsoft.com/office/drawing/2014/main" id="{2397AA3C-8876-4E4E-AF19-7EC54967336C}"/>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12</a:t>
            </a:fld>
            <a:endParaRPr lang="it-IT" dirty="0"/>
          </a:p>
        </p:txBody>
      </p:sp>
    </p:spTree>
    <p:extLst>
      <p:ext uri="{BB962C8B-B14F-4D97-AF65-F5344CB8AC3E}">
        <p14:creationId xmlns:p14="http://schemas.microsoft.com/office/powerpoint/2010/main" val="16274973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367" t="58395" r="24307" b="3363"/>
          <a:stretch/>
        </p:blipFill>
        <p:spPr bwMode="auto">
          <a:xfrm>
            <a:off x="-10509" y="665018"/>
            <a:ext cx="8202009" cy="3278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305800" y="762000"/>
            <a:ext cx="505267" cy="369332"/>
          </a:xfrm>
          <a:prstGeom prst="rect">
            <a:avLst/>
          </a:prstGeom>
          <a:noFill/>
        </p:spPr>
        <p:txBody>
          <a:bodyPr wrap="none" rtlCol="0">
            <a:spAutoFit/>
          </a:bodyPr>
          <a:lstStyle/>
          <a:p>
            <a:r>
              <a:rPr lang="en-US" dirty="0"/>
              <a:t>. . .</a:t>
            </a:r>
          </a:p>
        </p:txBody>
      </p:sp>
      <p:sp>
        <p:nvSpPr>
          <p:cNvPr id="6" name="TextBox 5"/>
          <p:cNvSpPr txBox="1"/>
          <p:nvPr/>
        </p:nvSpPr>
        <p:spPr>
          <a:xfrm rot="5400000">
            <a:off x="8233" y="4066734"/>
            <a:ext cx="505267" cy="369332"/>
          </a:xfrm>
          <a:prstGeom prst="rect">
            <a:avLst/>
          </a:prstGeom>
          <a:noFill/>
        </p:spPr>
        <p:txBody>
          <a:bodyPr wrap="none" rtlCol="0">
            <a:spAutoFit/>
          </a:bodyPr>
          <a:lstStyle/>
          <a:p>
            <a:r>
              <a:rPr lang="en-US" dirty="0"/>
              <a:t>. . .</a:t>
            </a:r>
          </a:p>
        </p:txBody>
      </p:sp>
      <p:sp>
        <p:nvSpPr>
          <p:cNvPr id="7" name="TextBox 6"/>
          <p:cNvSpPr txBox="1"/>
          <p:nvPr/>
        </p:nvSpPr>
        <p:spPr>
          <a:xfrm rot="5400000">
            <a:off x="3938366" y="4066734"/>
            <a:ext cx="505267" cy="369332"/>
          </a:xfrm>
          <a:prstGeom prst="rect">
            <a:avLst/>
          </a:prstGeom>
          <a:noFill/>
        </p:spPr>
        <p:txBody>
          <a:bodyPr wrap="none" rtlCol="0">
            <a:spAutoFit/>
          </a:bodyPr>
          <a:lstStyle/>
          <a:p>
            <a:r>
              <a:rPr lang="en-US" dirty="0"/>
              <a:t>. . .</a:t>
            </a:r>
          </a:p>
        </p:txBody>
      </p:sp>
      <p:sp>
        <p:nvSpPr>
          <p:cNvPr id="8" name="TextBox 7"/>
          <p:cNvSpPr txBox="1"/>
          <p:nvPr/>
        </p:nvSpPr>
        <p:spPr>
          <a:xfrm rot="5400000">
            <a:off x="4593388" y="4066734"/>
            <a:ext cx="505267" cy="369332"/>
          </a:xfrm>
          <a:prstGeom prst="rect">
            <a:avLst/>
          </a:prstGeom>
          <a:noFill/>
        </p:spPr>
        <p:txBody>
          <a:bodyPr wrap="none" rtlCol="0">
            <a:spAutoFit/>
          </a:bodyPr>
          <a:lstStyle/>
          <a:p>
            <a:r>
              <a:rPr lang="en-US" dirty="0"/>
              <a:t>. . .</a:t>
            </a:r>
          </a:p>
        </p:txBody>
      </p:sp>
      <p:sp>
        <p:nvSpPr>
          <p:cNvPr id="9" name="TextBox 8"/>
          <p:cNvSpPr txBox="1"/>
          <p:nvPr/>
        </p:nvSpPr>
        <p:spPr>
          <a:xfrm rot="5400000">
            <a:off x="5248410" y="4066734"/>
            <a:ext cx="505267" cy="369332"/>
          </a:xfrm>
          <a:prstGeom prst="rect">
            <a:avLst/>
          </a:prstGeom>
          <a:noFill/>
        </p:spPr>
        <p:txBody>
          <a:bodyPr wrap="none" rtlCol="0">
            <a:spAutoFit/>
          </a:bodyPr>
          <a:lstStyle/>
          <a:p>
            <a:r>
              <a:rPr lang="en-US" dirty="0"/>
              <a:t>. . .</a:t>
            </a:r>
          </a:p>
        </p:txBody>
      </p:sp>
      <p:sp>
        <p:nvSpPr>
          <p:cNvPr id="10" name="TextBox 9"/>
          <p:cNvSpPr txBox="1"/>
          <p:nvPr/>
        </p:nvSpPr>
        <p:spPr>
          <a:xfrm rot="5400000">
            <a:off x="5903432" y="4066734"/>
            <a:ext cx="505267" cy="369332"/>
          </a:xfrm>
          <a:prstGeom prst="rect">
            <a:avLst/>
          </a:prstGeom>
          <a:noFill/>
        </p:spPr>
        <p:txBody>
          <a:bodyPr wrap="none" rtlCol="0">
            <a:spAutoFit/>
          </a:bodyPr>
          <a:lstStyle/>
          <a:p>
            <a:r>
              <a:rPr lang="en-US" dirty="0"/>
              <a:t>. . .</a:t>
            </a:r>
          </a:p>
        </p:txBody>
      </p:sp>
      <p:sp>
        <p:nvSpPr>
          <p:cNvPr id="11" name="TextBox 10"/>
          <p:cNvSpPr txBox="1"/>
          <p:nvPr/>
        </p:nvSpPr>
        <p:spPr>
          <a:xfrm rot="5400000">
            <a:off x="6558454" y="4066734"/>
            <a:ext cx="505267" cy="369332"/>
          </a:xfrm>
          <a:prstGeom prst="rect">
            <a:avLst/>
          </a:prstGeom>
          <a:noFill/>
        </p:spPr>
        <p:txBody>
          <a:bodyPr wrap="none" rtlCol="0">
            <a:spAutoFit/>
          </a:bodyPr>
          <a:lstStyle/>
          <a:p>
            <a:r>
              <a:rPr lang="en-US" dirty="0"/>
              <a:t>. . .</a:t>
            </a:r>
          </a:p>
        </p:txBody>
      </p:sp>
      <p:sp>
        <p:nvSpPr>
          <p:cNvPr id="12" name="TextBox 11"/>
          <p:cNvSpPr txBox="1"/>
          <p:nvPr/>
        </p:nvSpPr>
        <p:spPr>
          <a:xfrm rot="5400000">
            <a:off x="7213476" y="4066734"/>
            <a:ext cx="505267" cy="369332"/>
          </a:xfrm>
          <a:prstGeom prst="rect">
            <a:avLst/>
          </a:prstGeom>
          <a:noFill/>
        </p:spPr>
        <p:txBody>
          <a:bodyPr wrap="none" rtlCol="0">
            <a:spAutoFit/>
          </a:bodyPr>
          <a:lstStyle/>
          <a:p>
            <a:r>
              <a:rPr lang="en-US" dirty="0"/>
              <a:t>. . .</a:t>
            </a:r>
          </a:p>
        </p:txBody>
      </p:sp>
      <p:sp>
        <p:nvSpPr>
          <p:cNvPr id="13" name="TextBox 12"/>
          <p:cNvSpPr txBox="1"/>
          <p:nvPr/>
        </p:nvSpPr>
        <p:spPr>
          <a:xfrm rot="5400000">
            <a:off x="7868500" y="4066734"/>
            <a:ext cx="505267" cy="369332"/>
          </a:xfrm>
          <a:prstGeom prst="rect">
            <a:avLst/>
          </a:prstGeom>
          <a:noFill/>
        </p:spPr>
        <p:txBody>
          <a:bodyPr wrap="none" rtlCol="0">
            <a:spAutoFit/>
          </a:bodyPr>
          <a:lstStyle/>
          <a:p>
            <a:r>
              <a:rPr lang="en-US" dirty="0"/>
              <a:t>. . .</a:t>
            </a:r>
          </a:p>
        </p:txBody>
      </p:sp>
      <p:sp>
        <p:nvSpPr>
          <p:cNvPr id="2" name="TextBox 1"/>
          <p:cNvSpPr txBox="1"/>
          <p:nvPr/>
        </p:nvSpPr>
        <p:spPr>
          <a:xfrm>
            <a:off x="547878" y="4990244"/>
            <a:ext cx="3950825" cy="369332"/>
          </a:xfrm>
          <a:prstGeom prst="rect">
            <a:avLst/>
          </a:prstGeom>
          <a:noFill/>
        </p:spPr>
        <p:txBody>
          <a:bodyPr wrap="none" rtlCol="0">
            <a:spAutoFit/>
          </a:bodyPr>
          <a:lstStyle/>
          <a:p>
            <a:r>
              <a:rPr lang="en-US" dirty="0"/>
              <a:t>Operational Taxonomic Units (OTUs)</a:t>
            </a:r>
          </a:p>
        </p:txBody>
      </p:sp>
      <p:sp>
        <p:nvSpPr>
          <p:cNvPr id="3" name="TextBox 2"/>
          <p:cNvSpPr txBox="1"/>
          <p:nvPr/>
        </p:nvSpPr>
        <p:spPr>
          <a:xfrm>
            <a:off x="7610738" y="4866859"/>
            <a:ext cx="1390124" cy="369332"/>
          </a:xfrm>
          <a:prstGeom prst="rect">
            <a:avLst/>
          </a:prstGeom>
          <a:noFill/>
        </p:spPr>
        <p:txBody>
          <a:bodyPr wrap="none" rtlCol="0">
            <a:spAutoFit/>
          </a:bodyPr>
          <a:lstStyle/>
          <a:p>
            <a:r>
              <a:rPr lang="en-US" dirty="0"/>
              <a:t>Participants</a:t>
            </a:r>
          </a:p>
        </p:txBody>
      </p:sp>
      <p:cxnSp>
        <p:nvCxnSpPr>
          <p:cNvPr id="14" name="Straight Arrow Connector 13"/>
          <p:cNvCxnSpPr>
            <a:stCxn id="3" idx="0"/>
          </p:cNvCxnSpPr>
          <p:nvPr/>
        </p:nvCxnSpPr>
        <p:spPr>
          <a:xfrm flipH="1" flipV="1">
            <a:off x="5867400" y="1131332"/>
            <a:ext cx="2438400" cy="37355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flipH="1" flipV="1">
            <a:off x="1905001" y="4251401"/>
            <a:ext cx="214040" cy="615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82AF30A-BE84-8C4A-B384-3BC2CC651560}"/>
              </a:ext>
            </a:extLst>
          </p:cNvPr>
          <p:cNvSpPr txBox="1"/>
          <p:nvPr/>
        </p:nvSpPr>
        <p:spPr>
          <a:xfrm>
            <a:off x="701040" y="5608320"/>
            <a:ext cx="8091767" cy="923330"/>
          </a:xfrm>
          <a:prstGeom prst="rect">
            <a:avLst/>
          </a:prstGeom>
          <a:noFill/>
        </p:spPr>
        <p:txBody>
          <a:bodyPr wrap="none" rtlCol="0">
            <a:spAutoFit/>
          </a:bodyPr>
          <a:lstStyle/>
          <a:p>
            <a:pPr marL="285750" indent="-285750">
              <a:buFont typeface="Arial" panose="020B0604020202020204" pitchFamily="34" charset="0"/>
              <a:buChar char="•"/>
            </a:pPr>
            <a:r>
              <a:rPr lang="en-US" dirty="0"/>
              <a:t>N=297 </a:t>
            </a:r>
            <a:r>
              <a:rPr lang="en-US" b="1" dirty="0"/>
              <a:t>oral rinse samples </a:t>
            </a:r>
            <a:r>
              <a:rPr lang="en-US" dirty="0"/>
              <a:t>underwent 16S rRNA sequencing</a:t>
            </a:r>
          </a:p>
          <a:p>
            <a:pPr marL="285750" indent="-285750">
              <a:buFont typeface="Arial" panose="020B0604020202020204" pitchFamily="34" charset="0"/>
              <a:buChar char="•"/>
            </a:pPr>
            <a:r>
              <a:rPr lang="en-US" dirty="0"/>
              <a:t>Bacterial taxa determined by clustering into </a:t>
            </a:r>
            <a:r>
              <a:rPr lang="en-US" b="1" dirty="0"/>
              <a:t>Operational Taxonomic Units (OTUS)</a:t>
            </a:r>
            <a:endParaRPr lang="en-US" dirty="0"/>
          </a:p>
          <a:p>
            <a:endParaRPr lang="en-US" dirty="0"/>
          </a:p>
        </p:txBody>
      </p:sp>
      <p:sp>
        <p:nvSpPr>
          <p:cNvPr id="18" name="Slide Number Placeholder 3">
            <a:extLst>
              <a:ext uri="{FF2B5EF4-FFF2-40B4-BE49-F238E27FC236}">
                <a16:creationId xmlns:a16="http://schemas.microsoft.com/office/drawing/2014/main" id="{57B49209-3F25-3A42-839E-A58B8F467ADF}"/>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13</a:t>
            </a:fld>
            <a:endParaRPr lang="it-IT" dirty="0"/>
          </a:p>
        </p:txBody>
      </p:sp>
    </p:spTree>
    <p:extLst>
      <p:ext uri="{BB962C8B-B14F-4D97-AF65-F5344CB8AC3E}">
        <p14:creationId xmlns:p14="http://schemas.microsoft.com/office/powerpoint/2010/main" val="20423120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Statistical Analysis</a:t>
            </a:r>
          </a:p>
        </p:txBody>
      </p:sp>
      <p:sp>
        <p:nvSpPr>
          <p:cNvPr id="3" name="Content Placeholder 2"/>
          <p:cNvSpPr>
            <a:spLocks noGrp="1"/>
          </p:cNvSpPr>
          <p:nvPr>
            <p:ph idx="1"/>
          </p:nvPr>
        </p:nvSpPr>
        <p:spPr/>
        <p:txBody>
          <a:bodyPr>
            <a:normAutofit/>
          </a:bodyPr>
          <a:lstStyle/>
          <a:p>
            <a:r>
              <a:rPr lang="en-US" sz="2800" dirty="0"/>
              <a:t>Differences in overall community structure  </a:t>
            </a:r>
          </a:p>
          <a:p>
            <a:pPr lvl="1"/>
            <a:r>
              <a:rPr lang="en-US" sz="2400" dirty="0"/>
              <a:t>Weighted </a:t>
            </a:r>
            <a:r>
              <a:rPr lang="en-US" sz="2400" dirty="0" err="1"/>
              <a:t>UniFrac</a:t>
            </a:r>
            <a:r>
              <a:rPr lang="en-US" sz="2400" dirty="0"/>
              <a:t> distances</a:t>
            </a:r>
          </a:p>
          <a:p>
            <a:pPr lvl="1"/>
            <a:r>
              <a:rPr lang="en-US" sz="2400" dirty="0"/>
              <a:t>Principal Coordinate Analysis (</a:t>
            </a:r>
            <a:r>
              <a:rPr lang="en-US" sz="2400" dirty="0" err="1"/>
              <a:t>PCoA</a:t>
            </a:r>
            <a:r>
              <a:rPr lang="en-US" sz="2400" dirty="0"/>
              <a:t>) </a:t>
            </a:r>
          </a:p>
          <a:p>
            <a:pPr lvl="1"/>
            <a:r>
              <a:rPr lang="en-US" sz="2400" dirty="0"/>
              <a:t>Permutation multivariate ANOVA (PERMANOVA)</a:t>
            </a:r>
          </a:p>
          <a:p>
            <a:pPr lvl="1"/>
            <a:endParaRPr lang="en-US" sz="2400" dirty="0"/>
          </a:p>
          <a:p>
            <a:r>
              <a:rPr lang="en-US" sz="2800" dirty="0"/>
              <a:t>Differential abundance of OTUs </a:t>
            </a:r>
          </a:p>
          <a:p>
            <a:pPr lvl="1"/>
            <a:r>
              <a:rPr lang="en-US" sz="2400" dirty="0" err="1"/>
              <a:t>edgeR</a:t>
            </a:r>
            <a:r>
              <a:rPr lang="en-US" sz="2400" dirty="0"/>
              <a:t> log-linear generalized linear models (GLMs)</a:t>
            </a:r>
          </a:p>
          <a:p>
            <a:endParaRPr lang="en-US" sz="2800" dirty="0"/>
          </a:p>
        </p:txBody>
      </p:sp>
      <p:sp>
        <p:nvSpPr>
          <p:cNvPr id="4" name="Slide Number Placeholder 3">
            <a:extLst>
              <a:ext uri="{FF2B5EF4-FFF2-40B4-BE49-F238E27FC236}">
                <a16:creationId xmlns:a16="http://schemas.microsoft.com/office/drawing/2014/main" id="{A580B084-BF40-7449-B192-1B6CBA54D5F3}"/>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14</a:t>
            </a:fld>
            <a:endParaRPr lang="it-IT" dirty="0"/>
          </a:p>
        </p:txBody>
      </p:sp>
    </p:spTree>
    <p:extLst>
      <p:ext uri="{BB962C8B-B14F-4D97-AF65-F5344CB8AC3E}">
        <p14:creationId xmlns:p14="http://schemas.microsoft.com/office/powerpoint/2010/main" val="18672383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4DF4-CB16-784F-84C0-F05929514923}"/>
              </a:ext>
            </a:extLst>
          </p:cNvPr>
          <p:cNvSpPr>
            <a:spLocks noGrp="1"/>
          </p:cNvSpPr>
          <p:nvPr>
            <p:ph type="title"/>
          </p:nvPr>
        </p:nvSpPr>
        <p:spPr/>
        <p:txBody>
          <a:bodyPr>
            <a:normAutofit fontScale="90000"/>
          </a:bodyPr>
          <a:lstStyle/>
          <a:p>
            <a:r>
              <a:rPr lang="en-US" dirty="0"/>
              <a:t>Overall oral microbiome between smokers and non-smokers</a:t>
            </a:r>
          </a:p>
        </p:txBody>
      </p:sp>
      <p:pic>
        <p:nvPicPr>
          <p:cNvPr id="4" name="Picture 3">
            <a:extLst>
              <a:ext uri="{FF2B5EF4-FFF2-40B4-BE49-F238E27FC236}">
                <a16:creationId xmlns:a16="http://schemas.microsoft.com/office/drawing/2014/main" id="{5CBFD644-003E-7749-A7BA-BCDC3A1630EC}"/>
              </a:ext>
            </a:extLst>
          </p:cNvPr>
          <p:cNvPicPr>
            <a:picLocks noChangeAspect="1"/>
          </p:cNvPicPr>
          <p:nvPr/>
        </p:nvPicPr>
        <p:blipFill>
          <a:blip r:embed="rId2"/>
          <a:stretch>
            <a:fillRect/>
          </a:stretch>
        </p:blipFill>
        <p:spPr>
          <a:xfrm>
            <a:off x="607213" y="1905897"/>
            <a:ext cx="5369249" cy="4013734"/>
          </a:xfrm>
          <a:prstGeom prst="rect">
            <a:avLst/>
          </a:prstGeom>
        </p:spPr>
      </p:pic>
      <p:sp>
        <p:nvSpPr>
          <p:cNvPr id="5" name="TextBox 4">
            <a:extLst>
              <a:ext uri="{FF2B5EF4-FFF2-40B4-BE49-F238E27FC236}">
                <a16:creationId xmlns:a16="http://schemas.microsoft.com/office/drawing/2014/main" id="{3A72453D-FB8E-9C42-BED9-2517155C6DEC}"/>
              </a:ext>
            </a:extLst>
          </p:cNvPr>
          <p:cNvSpPr txBox="1"/>
          <p:nvPr/>
        </p:nvSpPr>
        <p:spPr>
          <a:xfrm>
            <a:off x="174810" y="6098843"/>
            <a:ext cx="8794377" cy="646331"/>
          </a:xfrm>
          <a:prstGeom prst="rect">
            <a:avLst/>
          </a:prstGeom>
          <a:noFill/>
        </p:spPr>
        <p:txBody>
          <a:bodyPr wrap="square" rtlCol="0">
            <a:spAutoFit/>
          </a:bodyPr>
          <a:lstStyle/>
          <a:p>
            <a:r>
              <a:rPr lang="en-US" dirty="0" err="1"/>
              <a:t>Beghini</a:t>
            </a:r>
            <a:r>
              <a:rPr lang="en-US" dirty="0"/>
              <a:t> </a:t>
            </a:r>
            <a:r>
              <a:rPr lang="en-US" i="1" dirty="0"/>
              <a:t>et al.</a:t>
            </a:r>
            <a:r>
              <a:rPr lang="en-US" dirty="0"/>
              <a:t> : </a:t>
            </a:r>
            <a:r>
              <a:rPr lang="en-US" b="1" dirty="0"/>
              <a:t>Tobacco exposure associated with oral microbiota oxygen utilization in the New York City Health and Nutrition Examination Study</a:t>
            </a:r>
            <a:r>
              <a:rPr lang="en-US" dirty="0"/>
              <a:t>. </a:t>
            </a:r>
            <a:r>
              <a:rPr lang="en-US" i="1" dirty="0" err="1"/>
              <a:t>bioRxiv</a:t>
            </a:r>
            <a:r>
              <a:rPr lang="en-US" dirty="0"/>
              <a:t> 2018:470286.</a:t>
            </a:r>
          </a:p>
        </p:txBody>
      </p:sp>
      <p:sp>
        <p:nvSpPr>
          <p:cNvPr id="3" name="TextBox 2">
            <a:extLst>
              <a:ext uri="{FF2B5EF4-FFF2-40B4-BE49-F238E27FC236}">
                <a16:creationId xmlns:a16="http://schemas.microsoft.com/office/drawing/2014/main" id="{8D520D66-9AF7-7C4B-8E97-282C3F782079}"/>
              </a:ext>
            </a:extLst>
          </p:cNvPr>
          <p:cNvSpPr txBox="1"/>
          <p:nvPr/>
        </p:nvSpPr>
        <p:spPr>
          <a:xfrm>
            <a:off x="6189822" y="3105834"/>
            <a:ext cx="2852579" cy="646331"/>
          </a:xfrm>
          <a:prstGeom prst="rect">
            <a:avLst/>
          </a:prstGeom>
          <a:noFill/>
        </p:spPr>
        <p:txBody>
          <a:bodyPr wrap="square" rtlCol="0">
            <a:spAutoFit/>
          </a:bodyPr>
          <a:lstStyle/>
          <a:p>
            <a:r>
              <a:rPr lang="en-US" dirty="0"/>
              <a:t>Major shifts are related to microbial oxygen utilization</a:t>
            </a:r>
          </a:p>
        </p:txBody>
      </p:sp>
      <p:sp>
        <p:nvSpPr>
          <p:cNvPr id="6" name="Slide Number Placeholder 3">
            <a:extLst>
              <a:ext uri="{FF2B5EF4-FFF2-40B4-BE49-F238E27FC236}">
                <a16:creationId xmlns:a16="http://schemas.microsoft.com/office/drawing/2014/main" id="{4FBF53FB-5AB1-5445-9053-363DBD40F70A}"/>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15</a:t>
            </a:fld>
            <a:endParaRPr lang="it-IT" dirty="0"/>
          </a:p>
        </p:txBody>
      </p:sp>
    </p:spTree>
    <p:extLst>
      <p:ext uri="{BB962C8B-B14F-4D97-AF65-F5344CB8AC3E}">
        <p14:creationId xmlns:p14="http://schemas.microsoft.com/office/powerpoint/2010/main" val="13398038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85800" y="0"/>
            <a:ext cx="8229600" cy="838200"/>
          </a:xfrm>
        </p:spPr>
        <p:txBody>
          <a:bodyPr>
            <a:normAutofit fontScale="90000"/>
          </a:bodyPr>
          <a:lstStyle/>
          <a:p>
            <a:pPr algn="ctr"/>
            <a:r>
              <a:rPr lang="en-US" sz="3200" dirty="0"/>
              <a:t>Sociodemographic results: Crude vs. adjusted models</a:t>
            </a:r>
          </a:p>
        </p:txBody>
      </p:sp>
      <p:pic>
        <p:nvPicPr>
          <p:cNvPr id="3074" name="Picture 2" descr="C:\Users\rensoa01\Downloads\plot_adjust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824" y="678896"/>
            <a:ext cx="8337176" cy="55084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8133D6-470B-634F-B3F8-93BE8B561652}"/>
              </a:ext>
            </a:extLst>
          </p:cNvPr>
          <p:cNvSpPr txBox="1"/>
          <p:nvPr/>
        </p:nvSpPr>
        <p:spPr>
          <a:xfrm>
            <a:off x="194982" y="6180790"/>
            <a:ext cx="8720418" cy="646331"/>
          </a:xfrm>
          <a:prstGeom prst="rect">
            <a:avLst/>
          </a:prstGeom>
          <a:noFill/>
        </p:spPr>
        <p:txBody>
          <a:bodyPr wrap="square" rtlCol="0">
            <a:spAutoFit/>
          </a:bodyPr>
          <a:lstStyle/>
          <a:p>
            <a:r>
              <a:rPr lang="en-US" dirty="0" err="1"/>
              <a:t>Renson</a:t>
            </a:r>
            <a:r>
              <a:rPr lang="en-US" dirty="0"/>
              <a:t> </a:t>
            </a:r>
            <a:r>
              <a:rPr lang="en-US" i="1" dirty="0"/>
              <a:t>et al.</a:t>
            </a:r>
            <a:r>
              <a:rPr lang="en-US" dirty="0"/>
              <a:t>: </a:t>
            </a:r>
            <a:r>
              <a:rPr lang="en-US" b="1" dirty="0"/>
              <a:t>Sociodemographic patterning in the oral microbiome of a diverse sample of New Yorkers</a:t>
            </a:r>
            <a:r>
              <a:rPr lang="en-US" dirty="0"/>
              <a:t>. </a:t>
            </a:r>
            <a:r>
              <a:rPr lang="en-US" i="1" dirty="0" err="1"/>
              <a:t>bioRxiv</a:t>
            </a:r>
            <a:r>
              <a:rPr lang="en-US" dirty="0"/>
              <a:t> 2017:189225.</a:t>
            </a:r>
          </a:p>
        </p:txBody>
      </p:sp>
      <p:sp>
        <p:nvSpPr>
          <p:cNvPr id="6" name="Slide Number Placeholder 3">
            <a:extLst>
              <a:ext uri="{FF2B5EF4-FFF2-40B4-BE49-F238E27FC236}">
                <a16:creationId xmlns:a16="http://schemas.microsoft.com/office/drawing/2014/main" id="{8CAEDCB7-43D0-8D49-B90D-7CB8BF8ADD44}"/>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16</a:t>
            </a:fld>
            <a:endParaRPr lang="it-IT" dirty="0"/>
          </a:p>
        </p:txBody>
      </p:sp>
    </p:spTree>
    <p:extLst>
      <p:ext uri="{BB962C8B-B14F-4D97-AF65-F5344CB8AC3E}">
        <p14:creationId xmlns:p14="http://schemas.microsoft.com/office/powerpoint/2010/main" val="17383355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2C2D-94D5-6349-AE72-24A57B940116}"/>
              </a:ext>
            </a:extLst>
          </p:cNvPr>
          <p:cNvSpPr>
            <a:spLocks noGrp="1"/>
          </p:cNvSpPr>
          <p:nvPr>
            <p:ph type="title"/>
          </p:nvPr>
        </p:nvSpPr>
        <p:spPr>
          <a:xfrm>
            <a:off x="457200" y="2184418"/>
            <a:ext cx="8229600" cy="2092941"/>
          </a:xfrm>
        </p:spPr>
        <p:txBody>
          <a:bodyPr>
            <a:normAutofit fontScale="90000"/>
          </a:bodyPr>
          <a:lstStyle/>
          <a:p>
            <a:r>
              <a:rPr lang="en-US" dirty="0"/>
              <a:t>WHAT ABOUT CUNY SPH?</a:t>
            </a:r>
            <a:br>
              <a:rPr lang="en-US" dirty="0"/>
            </a:br>
            <a:br>
              <a:rPr lang="en-US" dirty="0"/>
            </a:br>
            <a:r>
              <a:rPr lang="en-US" dirty="0"/>
              <a:t>BIOINFORMATICS</a:t>
            </a:r>
          </a:p>
        </p:txBody>
      </p:sp>
    </p:spTree>
    <p:extLst>
      <p:ext uri="{BB962C8B-B14F-4D97-AF65-F5344CB8AC3E}">
        <p14:creationId xmlns:p14="http://schemas.microsoft.com/office/powerpoint/2010/main" val="20467161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8293" y="1493817"/>
            <a:ext cx="8337512" cy="3937779"/>
          </a:xfrm>
        </p:spPr>
        <p:txBody>
          <a:bodyPr>
            <a:noAutofit/>
          </a:bodyPr>
          <a:lstStyle/>
          <a:p>
            <a:r>
              <a:rPr lang="en-US" dirty="0"/>
              <a:t>Bioconductor provides &gt;1,000 packages for analysis of high-throughput genomic data</a:t>
            </a:r>
          </a:p>
          <a:p>
            <a:pPr lvl="1"/>
            <a:r>
              <a:rPr lang="en-US" dirty="0"/>
              <a:t>built on R environment</a:t>
            </a:r>
          </a:p>
          <a:p>
            <a:pPr lvl="1"/>
            <a:r>
              <a:rPr lang="en-US" dirty="0"/>
              <a:t>Rich resources for analysis of microbiome data</a:t>
            </a:r>
          </a:p>
        </p:txBody>
      </p:sp>
      <p:sp>
        <p:nvSpPr>
          <p:cNvPr id="5" name="Title 1"/>
          <p:cNvSpPr txBox="1">
            <a:spLocks/>
          </p:cNvSpPr>
          <p:nvPr/>
        </p:nvSpPr>
        <p:spPr bwMode="auto">
          <a:xfrm>
            <a:off x="935037" y="164693"/>
            <a:ext cx="7273925" cy="119430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dirty="0"/>
              <a:t>Microbiome bioinformatics</a:t>
            </a:r>
          </a:p>
          <a:p>
            <a:pPr eaLnBrk="1" hangingPunct="1"/>
            <a:r>
              <a:rPr lang="en-US" dirty="0"/>
              <a:t>at CUNY SPH</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48" y="5970862"/>
            <a:ext cx="2842388" cy="818370"/>
          </a:xfrm>
          <a:prstGeom prst="rect">
            <a:avLst/>
          </a:prstGeom>
        </p:spPr>
      </p:pic>
      <p:sp>
        <p:nvSpPr>
          <p:cNvPr id="7" name="Slide Number Placeholder 3"/>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18</a:t>
            </a:fld>
            <a:endParaRPr lang="it-IT" dirty="0"/>
          </a:p>
        </p:txBody>
      </p:sp>
      <p:sp>
        <p:nvSpPr>
          <p:cNvPr id="4" name="TextBox 3">
            <a:extLst>
              <a:ext uri="{FF2B5EF4-FFF2-40B4-BE49-F238E27FC236}">
                <a16:creationId xmlns:a16="http://schemas.microsoft.com/office/drawing/2014/main" id="{764256A1-1694-E041-81DD-293387850189}"/>
              </a:ext>
            </a:extLst>
          </p:cNvPr>
          <p:cNvSpPr txBox="1"/>
          <p:nvPr/>
        </p:nvSpPr>
        <p:spPr>
          <a:xfrm>
            <a:off x="644576" y="3946903"/>
            <a:ext cx="7704945" cy="1754326"/>
          </a:xfrm>
          <a:prstGeom prst="rect">
            <a:avLst/>
          </a:prstGeom>
          <a:noFill/>
        </p:spPr>
        <p:txBody>
          <a:bodyPr wrap="square" rtlCol="0">
            <a:spAutoFit/>
          </a:bodyPr>
          <a:lstStyle/>
          <a:p>
            <a:r>
              <a:rPr lang="en-US" dirty="0" err="1"/>
              <a:t>Pasolli</a:t>
            </a:r>
            <a:r>
              <a:rPr lang="en-US" dirty="0"/>
              <a:t> E and Schiffer L </a:t>
            </a:r>
            <a:r>
              <a:rPr lang="en-US" i="1" dirty="0"/>
              <a:t>et al.</a:t>
            </a:r>
            <a:r>
              <a:rPr lang="en-US" dirty="0"/>
              <a:t>: </a:t>
            </a:r>
            <a:r>
              <a:rPr lang="en-US" b="1" dirty="0"/>
              <a:t>Accessible, curated metagenomic data through ExperimentHub</a:t>
            </a:r>
            <a:r>
              <a:rPr lang="en-US" dirty="0"/>
              <a:t>. </a:t>
            </a:r>
            <a:r>
              <a:rPr lang="en-US" i="1" dirty="0"/>
              <a:t>Nat. Methods</a:t>
            </a:r>
            <a:r>
              <a:rPr lang="en-US" dirty="0"/>
              <a:t> 2017, </a:t>
            </a:r>
            <a:r>
              <a:rPr lang="en-US" b="1" dirty="0"/>
              <a:t>14</a:t>
            </a:r>
            <a:r>
              <a:rPr lang="en-US" dirty="0"/>
              <a:t>:1023–1024.</a:t>
            </a:r>
          </a:p>
          <a:p>
            <a:endParaRPr lang="en-US" dirty="0"/>
          </a:p>
          <a:p>
            <a:r>
              <a:rPr lang="en-US" dirty="0"/>
              <a:t>Schiffer L </a:t>
            </a:r>
            <a:r>
              <a:rPr lang="en-US" i="1" dirty="0"/>
              <a:t>et al.</a:t>
            </a:r>
            <a:r>
              <a:rPr lang="en-US" dirty="0"/>
              <a:t> : </a:t>
            </a:r>
            <a:r>
              <a:rPr lang="en-US" b="1" dirty="0"/>
              <a:t>HMP16SData: Efficient Access to the Human Microbiome Project through Bioconductor</a:t>
            </a:r>
            <a:r>
              <a:rPr lang="en-US" dirty="0"/>
              <a:t>. </a:t>
            </a:r>
            <a:r>
              <a:rPr lang="en-US" i="1" dirty="0" err="1"/>
              <a:t>bioRxiv</a:t>
            </a:r>
            <a:r>
              <a:rPr lang="en-US" dirty="0"/>
              <a:t> 2018:299115. (In Press at American Journal of Epidemiology)</a:t>
            </a:r>
          </a:p>
        </p:txBody>
      </p:sp>
    </p:spTree>
    <p:extLst>
      <p:ext uri="{BB962C8B-B14F-4D97-AF65-F5344CB8AC3E}">
        <p14:creationId xmlns:p14="http://schemas.microsoft.com/office/powerpoint/2010/main" val="70916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curatedMetagenomicData</a:t>
            </a:r>
          </a:p>
        </p:txBody>
      </p:sp>
      <p:sp>
        <p:nvSpPr>
          <p:cNvPr id="14" name="Rounded Rectangle 13"/>
          <p:cNvSpPr/>
          <p:nvPr/>
        </p:nvSpPr>
        <p:spPr>
          <a:xfrm>
            <a:off x="299589" y="4281528"/>
            <a:ext cx="4265897" cy="1762370"/>
          </a:xfrm>
          <a:prstGeom prst="roundRect">
            <a:avLst/>
          </a:prstGeom>
          <a:noFill/>
          <a:ln w="22225">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tx1"/>
              </a:solidFill>
            </a:endParaRPr>
          </a:p>
        </p:txBody>
      </p:sp>
      <p:grpSp>
        <p:nvGrpSpPr>
          <p:cNvPr id="4" name="Group 3"/>
          <p:cNvGrpSpPr/>
          <p:nvPr/>
        </p:nvGrpSpPr>
        <p:grpSpPr>
          <a:xfrm>
            <a:off x="457200" y="2579076"/>
            <a:ext cx="2368712" cy="1570893"/>
            <a:chOff x="457200" y="2579076"/>
            <a:chExt cx="2368712" cy="1570893"/>
          </a:xfrm>
        </p:grpSpPr>
        <p:sp>
          <p:nvSpPr>
            <p:cNvPr id="7" name="Rounded Rectangle 6"/>
            <p:cNvSpPr/>
            <p:nvPr/>
          </p:nvSpPr>
          <p:spPr>
            <a:xfrm>
              <a:off x="834943" y="2721055"/>
              <a:ext cx="1665979"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Download (~50TB)</a:t>
              </a:r>
              <a:endParaRPr lang="en-US" sz="1000" dirty="0">
                <a:solidFill>
                  <a:schemeClr val="tx1"/>
                </a:solidFill>
              </a:endParaRPr>
            </a:p>
          </p:txBody>
        </p:sp>
        <p:sp>
          <p:nvSpPr>
            <p:cNvPr id="8" name="Rounded Rectangle 7"/>
            <p:cNvSpPr/>
            <p:nvPr/>
          </p:nvSpPr>
          <p:spPr>
            <a:xfrm>
              <a:off x="834943" y="3255107"/>
              <a:ext cx="1665979"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Uniform processing</a:t>
              </a:r>
              <a:endParaRPr lang="en-US" sz="1000" dirty="0">
                <a:solidFill>
                  <a:schemeClr val="tx1"/>
                </a:solidFill>
              </a:endParaRPr>
            </a:p>
          </p:txBody>
        </p:sp>
        <p:grpSp>
          <p:nvGrpSpPr>
            <p:cNvPr id="12" name="Group 11"/>
            <p:cNvGrpSpPr/>
            <p:nvPr/>
          </p:nvGrpSpPr>
          <p:grpSpPr>
            <a:xfrm>
              <a:off x="457200" y="3774830"/>
              <a:ext cx="2368712" cy="375139"/>
              <a:chOff x="769816" y="3774830"/>
              <a:chExt cx="2368712" cy="375139"/>
            </a:xfrm>
          </p:grpSpPr>
          <p:sp>
            <p:nvSpPr>
              <p:cNvPr id="9" name="Rounded Rectangle 8"/>
              <p:cNvSpPr/>
              <p:nvPr/>
            </p:nvSpPr>
            <p:spPr>
              <a:xfrm>
                <a:off x="769816" y="3774830"/>
                <a:ext cx="1131928"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MetaPhlAn2</a:t>
                </a:r>
                <a:endParaRPr lang="en-US" sz="1000" dirty="0">
                  <a:solidFill>
                    <a:schemeClr val="tx1"/>
                  </a:solidFill>
                </a:endParaRPr>
              </a:p>
            </p:txBody>
          </p:sp>
          <p:sp>
            <p:nvSpPr>
              <p:cNvPr id="10" name="Rounded Rectangle 9"/>
              <p:cNvSpPr/>
              <p:nvPr/>
            </p:nvSpPr>
            <p:spPr>
              <a:xfrm>
                <a:off x="2006600" y="3774830"/>
                <a:ext cx="1131928"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HUMAnN2</a:t>
                </a:r>
                <a:endParaRPr lang="en-US" sz="1000" dirty="0">
                  <a:solidFill>
                    <a:schemeClr val="tx1"/>
                  </a:solidFill>
                </a:endParaRPr>
              </a:p>
            </p:txBody>
          </p:sp>
        </p:grpSp>
        <p:cxnSp>
          <p:nvCxnSpPr>
            <p:cNvPr id="25" name="Straight Arrow Connector 24"/>
            <p:cNvCxnSpPr>
              <a:endCxn id="7" idx="0"/>
            </p:cNvCxnSpPr>
            <p:nvPr/>
          </p:nvCxnSpPr>
          <p:spPr>
            <a:xfrm flipH="1">
              <a:off x="1667933" y="2579076"/>
              <a:ext cx="3257" cy="141979"/>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1658163" y="3096194"/>
              <a:ext cx="3257" cy="141979"/>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1025768" y="3630246"/>
              <a:ext cx="3257" cy="141979"/>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2269718" y="3632851"/>
              <a:ext cx="3257" cy="141979"/>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457200" y="4139548"/>
            <a:ext cx="2427978" cy="1800144"/>
            <a:chOff x="457200" y="4139548"/>
            <a:chExt cx="2427978" cy="1800144"/>
          </a:xfrm>
        </p:grpSpPr>
        <p:sp>
          <p:nvSpPr>
            <p:cNvPr id="16" name="Rectangle 15"/>
            <p:cNvSpPr/>
            <p:nvPr/>
          </p:nvSpPr>
          <p:spPr>
            <a:xfrm>
              <a:off x="457200" y="4402666"/>
              <a:ext cx="1131928"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species abundance</a:t>
              </a:r>
            </a:p>
          </p:txBody>
        </p:sp>
        <p:sp>
          <p:nvSpPr>
            <p:cNvPr id="18" name="Rectangle 17"/>
            <p:cNvSpPr/>
            <p:nvPr/>
          </p:nvSpPr>
          <p:spPr>
            <a:xfrm>
              <a:off x="462410" y="4949743"/>
              <a:ext cx="1126718"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marker</a:t>
              </a:r>
            </a:p>
            <a:p>
              <a:pPr algn="ctr"/>
              <a:r>
                <a:rPr lang="en-US" sz="1000" dirty="0">
                  <a:solidFill>
                    <a:schemeClr val="tx1"/>
                  </a:solidFill>
                </a:rPr>
                <a:t>presence</a:t>
              </a:r>
            </a:p>
          </p:txBody>
        </p:sp>
        <p:sp>
          <p:nvSpPr>
            <p:cNvPr id="19" name="Rectangle 18"/>
            <p:cNvSpPr/>
            <p:nvPr/>
          </p:nvSpPr>
          <p:spPr>
            <a:xfrm>
              <a:off x="1693983" y="5496820"/>
              <a:ext cx="1178169"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gene family abundance</a:t>
              </a:r>
            </a:p>
          </p:txBody>
        </p:sp>
        <p:sp>
          <p:nvSpPr>
            <p:cNvPr id="20" name="Rectangle 19"/>
            <p:cNvSpPr/>
            <p:nvPr/>
          </p:nvSpPr>
          <p:spPr>
            <a:xfrm>
              <a:off x="457200" y="5496820"/>
              <a:ext cx="1126718"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marker abundance</a:t>
              </a:r>
            </a:p>
          </p:txBody>
        </p:sp>
        <p:sp>
          <p:nvSpPr>
            <p:cNvPr id="21" name="Rectangle 20"/>
            <p:cNvSpPr/>
            <p:nvPr/>
          </p:nvSpPr>
          <p:spPr>
            <a:xfrm>
              <a:off x="1693983" y="4402666"/>
              <a:ext cx="1191195"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metabolic pathway abundance</a:t>
              </a:r>
            </a:p>
          </p:txBody>
        </p:sp>
        <p:sp>
          <p:nvSpPr>
            <p:cNvPr id="23" name="Rectangle 22"/>
            <p:cNvSpPr/>
            <p:nvPr/>
          </p:nvSpPr>
          <p:spPr>
            <a:xfrm>
              <a:off x="1680958" y="4952347"/>
              <a:ext cx="1191195"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metabolic pathway presence</a:t>
              </a:r>
            </a:p>
          </p:txBody>
        </p:sp>
        <p:cxnSp>
          <p:nvCxnSpPr>
            <p:cNvPr id="29" name="Straight Arrow Connector 28"/>
            <p:cNvCxnSpPr>
              <a:endCxn id="16" idx="0"/>
            </p:cNvCxnSpPr>
            <p:nvPr/>
          </p:nvCxnSpPr>
          <p:spPr>
            <a:xfrm flipH="1">
              <a:off x="1023164" y="4139548"/>
              <a:ext cx="9119" cy="263118"/>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2257342" y="4160389"/>
              <a:ext cx="9119" cy="263118"/>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3112478" y="3634152"/>
            <a:ext cx="1126718" cy="1758463"/>
            <a:chOff x="3112478" y="3634152"/>
            <a:chExt cx="1126718" cy="1758463"/>
          </a:xfrm>
        </p:grpSpPr>
        <p:sp>
          <p:nvSpPr>
            <p:cNvPr id="17" name="Rectangle 16"/>
            <p:cNvSpPr/>
            <p:nvPr/>
          </p:nvSpPr>
          <p:spPr>
            <a:xfrm>
              <a:off x="3112478" y="4949743"/>
              <a:ext cx="1126718"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standardized metadata</a:t>
              </a:r>
            </a:p>
          </p:txBody>
        </p:sp>
        <p:cxnSp>
          <p:nvCxnSpPr>
            <p:cNvPr id="32" name="Straight Arrow Connector 31"/>
            <p:cNvCxnSpPr>
              <a:stCxn id="11" idx="2"/>
              <a:endCxn id="17" idx="0"/>
            </p:cNvCxnSpPr>
            <p:nvPr/>
          </p:nvCxnSpPr>
          <p:spPr>
            <a:xfrm>
              <a:off x="3663461" y="3634152"/>
              <a:ext cx="12376" cy="1315591"/>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2911230" y="2579075"/>
            <a:ext cx="1504462" cy="1055077"/>
            <a:chOff x="2911230" y="2579075"/>
            <a:chExt cx="1504462" cy="1055077"/>
          </a:xfrm>
        </p:grpSpPr>
        <p:sp>
          <p:nvSpPr>
            <p:cNvPr id="11" name="Rounded Rectangle 10"/>
            <p:cNvSpPr/>
            <p:nvPr/>
          </p:nvSpPr>
          <p:spPr>
            <a:xfrm>
              <a:off x="2911230" y="3259013"/>
              <a:ext cx="1504462"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Manual </a:t>
              </a:r>
              <a:r>
                <a:rPr lang="en-US" sz="1400" dirty="0" err="1">
                  <a:solidFill>
                    <a:schemeClr val="tx1"/>
                  </a:solidFill>
                </a:rPr>
                <a:t>curation</a:t>
              </a:r>
              <a:endParaRPr lang="en-US" sz="1000" dirty="0">
                <a:solidFill>
                  <a:schemeClr val="tx1"/>
                </a:solidFill>
              </a:endParaRPr>
            </a:p>
          </p:txBody>
        </p:sp>
        <p:cxnSp>
          <p:nvCxnSpPr>
            <p:cNvPr id="35" name="Straight Arrow Connector 34"/>
            <p:cNvCxnSpPr>
              <a:stCxn id="49" idx="4"/>
              <a:endCxn id="11" idx="0"/>
            </p:cNvCxnSpPr>
            <p:nvPr/>
          </p:nvCxnSpPr>
          <p:spPr>
            <a:xfrm flipH="1">
              <a:off x="3663461" y="2579075"/>
              <a:ext cx="6513" cy="679938"/>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sp>
        <p:nvSpPr>
          <p:cNvPr id="48" name="Oval 47"/>
          <p:cNvSpPr/>
          <p:nvPr/>
        </p:nvSpPr>
        <p:spPr>
          <a:xfrm>
            <a:off x="821266" y="1423704"/>
            <a:ext cx="1693333" cy="1148860"/>
          </a:xfrm>
          <a:prstGeom prst="ellipse">
            <a:avLst/>
          </a:prstGeom>
          <a:solidFill>
            <a:schemeClr val="bg1">
              <a:lumMod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Raw</a:t>
            </a:r>
          </a:p>
          <a:p>
            <a:pPr algn="ctr"/>
            <a:r>
              <a:rPr lang="en-US" dirty="0" err="1">
                <a:solidFill>
                  <a:schemeClr val="tx1"/>
                </a:solidFill>
              </a:rPr>
              <a:t>fastq</a:t>
            </a:r>
            <a:r>
              <a:rPr lang="en-US" dirty="0">
                <a:solidFill>
                  <a:schemeClr val="tx1"/>
                </a:solidFill>
              </a:rPr>
              <a:t> files</a:t>
            </a:r>
          </a:p>
          <a:p>
            <a:pPr marL="171450" indent="-171450">
              <a:buFont typeface="Wingdings" charset="2"/>
              <a:buChar char="Ø"/>
            </a:pPr>
            <a:r>
              <a:rPr lang="en-US" sz="1100" dirty="0">
                <a:solidFill>
                  <a:schemeClr val="tx1"/>
                </a:solidFill>
              </a:rPr>
              <a:t>41 datasets</a:t>
            </a:r>
          </a:p>
          <a:p>
            <a:pPr marL="171450" indent="-171450">
              <a:buFont typeface="Wingdings" charset="2"/>
              <a:buChar char="Ø"/>
            </a:pPr>
            <a:r>
              <a:rPr lang="en-US" sz="1100" dirty="0">
                <a:solidFill>
                  <a:schemeClr val="tx1"/>
                </a:solidFill>
              </a:rPr>
              <a:t>7,152 samples</a:t>
            </a:r>
          </a:p>
          <a:p>
            <a:pPr algn="ctr"/>
            <a:endParaRPr lang="en-US" dirty="0">
              <a:solidFill>
                <a:schemeClr val="tx1"/>
              </a:solidFill>
            </a:endParaRPr>
          </a:p>
        </p:txBody>
      </p:sp>
      <p:sp>
        <p:nvSpPr>
          <p:cNvPr id="49" name="Oval 48"/>
          <p:cNvSpPr/>
          <p:nvPr/>
        </p:nvSpPr>
        <p:spPr>
          <a:xfrm>
            <a:off x="2743525" y="1430215"/>
            <a:ext cx="1852897" cy="1148860"/>
          </a:xfrm>
          <a:prstGeom prst="ellipse">
            <a:avLst/>
          </a:prstGeom>
          <a:solidFill>
            <a:schemeClr val="bg1">
              <a:lumMod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Study metadata</a:t>
            </a:r>
            <a:endParaRPr lang="en-US" sz="1100" dirty="0">
              <a:solidFill>
                <a:schemeClr val="tx1"/>
              </a:solidFill>
            </a:endParaRPr>
          </a:p>
          <a:p>
            <a:pPr algn="ctr"/>
            <a:r>
              <a:rPr lang="en-US" sz="1100" dirty="0">
                <a:solidFill>
                  <a:schemeClr val="tx1"/>
                </a:solidFill>
              </a:rPr>
              <a:t>Age, body site, disease, </a:t>
            </a:r>
            <a:r>
              <a:rPr lang="en-US" sz="1100" dirty="0" err="1">
                <a:solidFill>
                  <a:schemeClr val="tx1"/>
                </a:solidFill>
              </a:rPr>
              <a:t>etc</a:t>
            </a:r>
            <a:r>
              <a:rPr lang="is-IS" sz="1100" dirty="0">
                <a:solidFill>
                  <a:schemeClr val="tx1"/>
                </a:solidFill>
              </a:rPr>
              <a:t>…</a:t>
            </a:r>
            <a:endParaRPr lang="en-US" sz="1100" dirty="0">
              <a:solidFill>
                <a:schemeClr val="tx1"/>
              </a:solidFill>
            </a:endParaRPr>
          </a:p>
        </p:txBody>
      </p:sp>
      <p:sp>
        <p:nvSpPr>
          <p:cNvPr id="50" name="TextBox 49"/>
          <p:cNvSpPr txBox="1"/>
          <p:nvPr/>
        </p:nvSpPr>
        <p:spPr>
          <a:xfrm>
            <a:off x="2909188" y="5518201"/>
            <a:ext cx="1521570" cy="400110"/>
          </a:xfrm>
          <a:prstGeom prst="rect">
            <a:avLst/>
          </a:prstGeom>
          <a:noFill/>
        </p:spPr>
        <p:txBody>
          <a:bodyPr wrap="none" rtlCol="0">
            <a:spAutoFit/>
          </a:bodyPr>
          <a:lstStyle/>
          <a:p>
            <a:pPr marL="171450" indent="-171450" algn="ctr">
              <a:buFont typeface="Wingdings" pitchFamily="2" charset="2"/>
              <a:buChar char="Ø"/>
            </a:pPr>
            <a:r>
              <a:rPr lang="en-US" sz="1000" dirty="0"/>
              <a:t>60 </a:t>
            </a:r>
            <a:r>
              <a:rPr lang="en-US" sz="1000" dirty="0" err="1"/>
              <a:t>kH</a:t>
            </a:r>
            <a:r>
              <a:rPr lang="en-US" sz="1000" dirty="0"/>
              <a:t> CPU</a:t>
            </a:r>
          </a:p>
          <a:p>
            <a:pPr marL="171450" indent="-171450" algn="ctr">
              <a:buFont typeface="Wingdings" pitchFamily="2" charset="2"/>
              <a:buChar char="Ø"/>
            </a:pPr>
            <a:r>
              <a:rPr lang="en-US" sz="1000" dirty="0"/>
              <a:t>75TB disk requirements</a:t>
            </a:r>
          </a:p>
        </p:txBody>
      </p:sp>
      <p:grpSp>
        <p:nvGrpSpPr>
          <p:cNvPr id="15" name="Group 14"/>
          <p:cNvGrpSpPr/>
          <p:nvPr/>
        </p:nvGrpSpPr>
        <p:grpSpPr>
          <a:xfrm>
            <a:off x="4661439" y="4688170"/>
            <a:ext cx="3501933" cy="1426265"/>
            <a:chOff x="4661439" y="4688170"/>
            <a:chExt cx="3501933" cy="1426265"/>
          </a:xfrm>
        </p:grpSpPr>
        <p:sp>
          <p:nvSpPr>
            <p:cNvPr id="56" name="Hexagon 55"/>
            <p:cNvSpPr/>
            <p:nvPr/>
          </p:nvSpPr>
          <p:spPr>
            <a:xfrm>
              <a:off x="5547049" y="4706277"/>
              <a:ext cx="2616323" cy="964369"/>
            </a:xfrm>
            <a:prstGeom prst="hexagon">
              <a:avLst/>
            </a:prstGeom>
            <a:solidFill>
              <a:schemeClr val="accent1">
                <a:lumMod val="20000"/>
                <a:lumOff val="80000"/>
              </a:schemeClr>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Integrated </a:t>
              </a:r>
              <a:r>
                <a:rPr lang="en-US" sz="1400" dirty="0" err="1">
                  <a:solidFill>
                    <a:schemeClr val="tx1"/>
                  </a:solidFill>
                </a:rPr>
                <a:t>Bioconductor</a:t>
              </a:r>
              <a:r>
                <a:rPr lang="en-US" sz="1400" dirty="0">
                  <a:solidFill>
                    <a:schemeClr val="tx1"/>
                  </a:solidFill>
                </a:rPr>
                <a:t> </a:t>
              </a:r>
              <a:r>
                <a:rPr lang="en-US" sz="1400" dirty="0" err="1">
                  <a:solidFill>
                    <a:schemeClr val="tx1"/>
                  </a:solidFill>
                </a:rPr>
                <a:t>ExpressionSet</a:t>
              </a:r>
              <a:r>
                <a:rPr lang="en-US" sz="1400" dirty="0">
                  <a:solidFill>
                    <a:schemeClr val="tx1"/>
                  </a:solidFill>
                </a:rPr>
                <a:t> objects</a:t>
              </a:r>
            </a:p>
            <a:p>
              <a:pPr marL="285750" indent="-285750">
                <a:buFont typeface="Wingdings" charset="2"/>
                <a:buChar char="Ø"/>
              </a:pPr>
              <a:r>
                <a:rPr lang="en-US" sz="1000" dirty="0">
                  <a:solidFill>
                    <a:schemeClr val="tx1"/>
                  </a:solidFill>
                </a:rPr>
                <a:t>Per-patient </a:t>
              </a:r>
              <a:r>
                <a:rPr lang="en-US" sz="1000" dirty="0" err="1">
                  <a:solidFill>
                    <a:schemeClr val="tx1"/>
                  </a:solidFill>
                </a:rPr>
                <a:t>microbiome</a:t>
              </a:r>
              <a:r>
                <a:rPr lang="en-US" sz="1000" dirty="0">
                  <a:solidFill>
                    <a:schemeClr val="tx1"/>
                  </a:solidFill>
                </a:rPr>
                <a:t> data</a:t>
              </a:r>
            </a:p>
            <a:p>
              <a:pPr marL="285750" indent="-285750">
                <a:buFont typeface="Wingdings" charset="2"/>
                <a:buChar char="Ø"/>
              </a:pPr>
              <a:r>
                <a:rPr lang="en-US" sz="1000" dirty="0">
                  <a:solidFill>
                    <a:schemeClr val="tx1"/>
                  </a:solidFill>
                </a:rPr>
                <a:t>Per-patient metadata</a:t>
              </a:r>
            </a:p>
            <a:p>
              <a:pPr marL="285750" indent="-285750">
                <a:buFont typeface="Wingdings" charset="2"/>
                <a:buChar char="Ø"/>
              </a:pPr>
              <a:r>
                <a:rPr lang="en-US" sz="1000" dirty="0">
                  <a:solidFill>
                    <a:schemeClr val="tx1"/>
                  </a:solidFill>
                </a:rPr>
                <a:t>Experiment-wide metadata</a:t>
              </a:r>
            </a:p>
          </p:txBody>
        </p:sp>
        <p:pic>
          <p:nvPicPr>
            <p:cNvPr id="57" name="Picture 56"/>
            <p:cNvPicPr>
              <a:picLocks noChangeAspect="1"/>
            </p:cNvPicPr>
            <p:nvPr/>
          </p:nvPicPr>
          <p:blipFill>
            <a:blip r:embed="rId3"/>
            <a:stretch>
              <a:fillRect/>
            </a:stretch>
          </p:blipFill>
          <p:spPr>
            <a:xfrm rot="16200000">
              <a:off x="4613917" y="4737514"/>
              <a:ext cx="982476" cy="883787"/>
            </a:xfrm>
            <a:prstGeom prst="rect">
              <a:avLst/>
            </a:prstGeom>
          </p:spPr>
        </p:pic>
        <p:sp>
          <p:nvSpPr>
            <p:cNvPr id="58" name="Rounded Rectangle 57"/>
            <p:cNvSpPr/>
            <p:nvPr/>
          </p:nvSpPr>
          <p:spPr>
            <a:xfrm>
              <a:off x="4661439" y="5739296"/>
              <a:ext cx="1085011"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Integration</a:t>
              </a:r>
              <a:endParaRPr lang="en-US" sz="1000" dirty="0">
                <a:solidFill>
                  <a:schemeClr val="tx1"/>
                </a:solidFill>
              </a:endParaRPr>
            </a:p>
          </p:txBody>
        </p:sp>
        <p:cxnSp>
          <p:nvCxnSpPr>
            <p:cNvPr id="59" name="Straight Arrow Connector 58"/>
            <p:cNvCxnSpPr/>
            <p:nvPr/>
          </p:nvCxnSpPr>
          <p:spPr>
            <a:xfrm>
              <a:off x="4663261" y="5182241"/>
              <a:ext cx="540684" cy="0"/>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5544068" y="3022290"/>
            <a:ext cx="2616323" cy="1665879"/>
            <a:chOff x="5544068" y="3022290"/>
            <a:chExt cx="2616323" cy="1665879"/>
          </a:xfrm>
        </p:grpSpPr>
        <p:cxnSp>
          <p:nvCxnSpPr>
            <p:cNvPr id="62" name="Straight Arrow Connector 61"/>
            <p:cNvCxnSpPr/>
            <p:nvPr/>
          </p:nvCxnSpPr>
          <p:spPr>
            <a:xfrm flipV="1">
              <a:off x="6852230" y="4546189"/>
              <a:ext cx="0" cy="141980"/>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sp>
          <p:nvSpPr>
            <p:cNvPr id="63" name="Rounded Rectangle 62"/>
            <p:cNvSpPr/>
            <p:nvPr/>
          </p:nvSpPr>
          <p:spPr>
            <a:xfrm>
              <a:off x="5698705" y="4169136"/>
              <a:ext cx="2341235"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Automatic documentation</a:t>
              </a:r>
              <a:endParaRPr lang="en-US" sz="1000" dirty="0">
                <a:solidFill>
                  <a:schemeClr val="tx1"/>
                </a:solidFill>
              </a:endParaRPr>
            </a:p>
          </p:txBody>
        </p:sp>
        <p:sp>
          <p:nvSpPr>
            <p:cNvPr id="67" name="Hexagon 66"/>
            <p:cNvSpPr/>
            <p:nvPr/>
          </p:nvSpPr>
          <p:spPr>
            <a:xfrm>
              <a:off x="5544068" y="3022290"/>
              <a:ext cx="2616323" cy="964369"/>
            </a:xfrm>
            <a:prstGeom prst="hexagon">
              <a:avLst/>
            </a:prstGeom>
            <a:solidFill>
              <a:schemeClr val="accent1">
                <a:lumMod val="20000"/>
                <a:lumOff val="80000"/>
              </a:schemeClr>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ExperimentHub</a:t>
              </a:r>
              <a:r>
                <a:rPr lang="en-US" sz="1400" dirty="0">
                  <a:solidFill>
                    <a:schemeClr val="tx1"/>
                  </a:solidFill>
                </a:rPr>
                <a:t> product</a:t>
              </a:r>
            </a:p>
            <a:p>
              <a:pPr marL="285750" indent="-285750">
                <a:buFont typeface="Wingdings" charset="2"/>
                <a:buChar char="Ø"/>
              </a:pPr>
              <a:r>
                <a:rPr lang="en-US" sz="1000" dirty="0">
                  <a:solidFill>
                    <a:schemeClr val="tx1"/>
                  </a:solidFill>
                </a:rPr>
                <a:t>Amazon S3 cloud distribution</a:t>
              </a:r>
            </a:p>
            <a:p>
              <a:pPr marL="285750" indent="-285750">
                <a:buFont typeface="Wingdings" charset="2"/>
                <a:buChar char="Ø"/>
              </a:pPr>
              <a:r>
                <a:rPr lang="en-US" sz="1000" dirty="0">
                  <a:solidFill>
                    <a:schemeClr val="tx1"/>
                  </a:solidFill>
                </a:rPr>
                <a:t>Tag-based searching</a:t>
              </a:r>
            </a:p>
            <a:p>
              <a:pPr marL="285750" indent="-285750">
                <a:buFont typeface="Wingdings" charset="2"/>
                <a:buChar char="Ø"/>
              </a:pPr>
              <a:r>
                <a:rPr lang="en-US" sz="1000" dirty="0">
                  <a:solidFill>
                    <a:schemeClr val="tx1"/>
                  </a:solidFill>
                </a:rPr>
                <a:t>Dataset snapshot dates</a:t>
              </a:r>
            </a:p>
            <a:p>
              <a:pPr marL="285750" indent="-285750">
                <a:buFont typeface="Wingdings" charset="2"/>
                <a:buChar char="Ø"/>
              </a:pPr>
              <a:r>
                <a:rPr lang="en-US" sz="1000" dirty="0">
                  <a:solidFill>
                    <a:schemeClr val="tx1"/>
                  </a:solidFill>
                </a:rPr>
                <a:t>Automatic local caching</a:t>
              </a:r>
            </a:p>
          </p:txBody>
        </p:sp>
        <p:cxnSp>
          <p:nvCxnSpPr>
            <p:cNvPr id="68" name="Straight Arrow Connector 67"/>
            <p:cNvCxnSpPr/>
            <p:nvPr/>
          </p:nvCxnSpPr>
          <p:spPr>
            <a:xfrm flipV="1">
              <a:off x="6852230" y="3997568"/>
              <a:ext cx="0" cy="141980"/>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5215194" y="2373195"/>
            <a:ext cx="3295135" cy="649095"/>
            <a:chOff x="5215194" y="2373195"/>
            <a:chExt cx="3295135" cy="649095"/>
          </a:xfrm>
        </p:grpSpPr>
        <p:sp>
          <p:nvSpPr>
            <p:cNvPr id="69" name="Hexagon 68"/>
            <p:cNvSpPr/>
            <p:nvPr/>
          </p:nvSpPr>
          <p:spPr>
            <a:xfrm>
              <a:off x="5215194" y="2373195"/>
              <a:ext cx="3295135" cy="507115"/>
            </a:xfrm>
            <a:prstGeom prst="hexagon">
              <a:avLst/>
            </a:prstGeom>
            <a:solidFill>
              <a:schemeClr val="accent1">
                <a:lumMod val="20000"/>
                <a:lumOff val="80000"/>
              </a:schemeClr>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Convenience download functions</a:t>
              </a:r>
            </a:p>
            <a:p>
              <a:pPr algn="ctr"/>
              <a:r>
                <a:rPr lang="en-US" sz="1000" dirty="0">
                  <a:solidFill>
                    <a:schemeClr val="tx1"/>
                  </a:solidFill>
                </a:rPr>
                <a:t>Megabytes-sized datasets</a:t>
              </a:r>
            </a:p>
          </p:txBody>
        </p:sp>
        <p:cxnSp>
          <p:nvCxnSpPr>
            <p:cNvPr id="72" name="Straight Arrow Connector 71"/>
            <p:cNvCxnSpPr/>
            <p:nvPr/>
          </p:nvCxnSpPr>
          <p:spPr>
            <a:xfrm flipV="1">
              <a:off x="6852230" y="2880310"/>
              <a:ext cx="0" cy="141980"/>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5111280" y="1537201"/>
            <a:ext cx="3052092" cy="861774"/>
            <a:chOff x="5111280" y="1537201"/>
            <a:chExt cx="3052092" cy="861774"/>
          </a:xfrm>
        </p:grpSpPr>
        <p:pic>
          <p:nvPicPr>
            <p:cNvPr id="78" name="Picture 77"/>
            <p:cNvPicPr>
              <a:picLocks noChangeAspect="1"/>
            </p:cNvPicPr>
            <p:nvPr/>
          </p:nvPicPr>
          <p:blipFill>
            <a:blip r:embed="rId4"/>
            <a:stretch>
              <a:fillRect/>
            </a:stretch>
          </p:blipFill>
          <p:spPr>
            <a:xfrm>
              <a:off x="5111280" y="1537201"/>
              <a:ext cx="865575" cy="670821"/>
            </a:xfrm>
            <a:prstGeom prst="rect">
              <a:avLst/>
            </a:prstGeom>
          </p:spPr>
        </p:pic>
        <p:pic>
          <p:nvPicPr>
            <p:cNvPr id="79" name="Picture 78"/>
            <p:cNvPicPr>
              <a:picLocks noChangeAspect="1"/>
            </p:cNvPicPr>
            <p:nvPr/>
          </p:nvPicPr>
          <p:blipFill>
            <a:blip r:embed="rId5"/>
            <a:stretch>
              <a:fillRect/>
            </a:stretch>
          </p:blipFill>
          <p:spPr>
            <a:xfrm>
              <a:off x="7529558" y="1581814"/>
              <a:ext cx="633814" cy="626208"/>
            </a:xfrm>
            <a:prstGeom prst="rect">
              <a:avLst/>
            </a:prstGeom>
          </p:spPr>
        </p:pic>
        <p:sp>
          <p:nvSpPr>
            <p:cNvPr id="80" name="TextBox 79"/>
            <p:cNvSpPr txBox="1"/>
            <p:nvPr/>
          </p:nvSpPr>
          <p:spPr>
            <a:xfrm>
              <a:off x="6072925" y="1537201"/>
              <a:ext cx="1531188" cy="861774"/>
            </a:xfrm>
            <a:prstGeom prst="rect">
              <a:avLst/>
            </a:prstGeom>
            <a:noFill/>
          </p:spPr>
          <p:txBody>
            <a:bodyPr wrap="none" rtlCol="0">
              <a:spAutoFit/>
            </a:bodyPr>
            <a:lstStyle/>
            <a:p>
              <a:pPr marL="171450" indent="-171450">
                <a:buFont typeface="Wingdings" charset="2"/>
                <a:buChar char="Ø"/>
              </a:pPr>
              <a:r>
                <a:rPr lang="en-US" sz="1000" dirty="0"/>
                <a:t>Differential abundance</a:t>
              </a:r>
            </a:p>
            <a:p>
              <a:pPr marL="171450" indent="-171450">
                <a:buFont typeface="Wingdings" charset="2"/>
                <a:buChar char="Ø"/>
              </a:pPr>
              <a:r>
                <a:rPr lang="en-US" sz="1000" dirty="0"/>
                <a:t>Diversity metrics</a:t>
              </a:r>
            </a:p>
            <a:p>
              <a:pPr marL="171450" indent="-171450">
                <a:buFont typeface="Wingdings" charset="2"/>
                <a:buChar char="Ø"/>
              </a:pPr>
              <a:r>
                <a:rPr lang="en-US" sz="1000" dirty="0"/>
                <a:t>Clustering</a:t>
              </a:r>
            </a:p>
            <a:p>
              <a:pPr marL="171450" indent="-171450">
                <a:buFont typeface="Wingdings" charset="2"/>
                <a:buChar char="Ø"/>
              </a:pPr>
              <a:r>
                <a:rPr lang="en-US" sz="1000" dirty="0"/>
                <a:t>Machine learning</a:t>
              </a:r>
            </a:p>
            <a:p>
              <a:endParaRPr lang="en-US" sz="1000" dirty="0"/>
            </a:p>
          </p:txBody>
        </p:sp>
      </p:grpSp>
      <p:sp>
        <p:nvSpPr>
          <p:cNvPr id="54" name="TextBox 53">
            <a:extLst>
              <a:ext uri="{FF2B5EF4-FFF2-40B4-BE49-F238E27FC236}">
                <a16:creationId xmlns:a16="http://schemas.microsoft.com/office/drawing/2014/main" id="{C0819C3B-4FC7-6C49-A74E-F22E7B17564B}"/>
              </a:ext>
            </a:extLst>
          </p:cNvPr>
          <p:cNvSpPr txBox="1"/>
          <p:nvPr/>
        </p:nvSpPr>
        <p:spPr>
          <a:xfrm>
            <a:off x="84465" y="6164718"/>
            <a:ext cx="9059535" cy="646331"/>
          </a:xfrm>
          <a:prstGeom prst="rect">
            <a:avLst/>
          </a:prstGeom>
          <a:noFill/>
        </p:spPr>
        <p:txBody>
          <a:bodyPr wrap="square" rtlCol="0">
            <a:spAutoFit/>
          </a:bodyPr>
          <a:lstStyle/>
          <a:p>
            <a:r>
              <a:rPr lang="en-US" dirty="0" err="1"/>
              <a:t>Pasolli</a:t>
            </a:r>
            <a:r>
              <a:rPr lang="en-US" dirty="0"/>
              <a:t> E and Schiffer L </a:t>
            </a:r>
            <a:r>
              <a:rPr lang="en-US" i="1" dirty="0"/>
              <a:t>et al.</a:t>
            </a:r>
            <a:r>
              <a:rPr lang="en-US" dirty="0"/>
              <a:t>: </a:t>
            </a:r>
            <a:r>
              <a:rPr lang="en-US" b="1" dirty="0"/>
              <a:t>Accessible, curated metagenomic data through ExperimentHub</a:t>
            </a:r>
            <a:r>
              <a:rPr lang="en-US" dirty="0"/>
              <a:t>. </a:t>
            </a:r>
            <a:r>
              <a:rPr lang="en-US" i="1" dirty="0"/>
              <a:t>Nat. Methods</a:t>
            </a:r>
            <a:r>
              <a:rPr lang="en-US" dirty="0"/>
              <a:t> 2017, </a:t>
            </a:r>
            <a:r>
              <a:rPr lang="en-US" b="1" dirty="0"/>
              <a:t>14</a:t>
            </a:r>
            <a:r>
              <a:rPr lang="en-US" dirty="0"/>
              <a:t>:1023–1024.</a:t>
            </a:r>
          </a:p>
        </p:txBody>
      </p:sp>
      <p:sp>
        <p:nvSpPr>
          <p:cNvPr id="51" name="Slide Number Placeholder 3">
            <a:extLst>
              <a:ext uri="{FF2B5EF4-FFF2-40B4-BE49-F238E27FC236}">
                <a16:creationId xmlns:a16="http://schemas.microsoft.com/office/drawing/2014/main" id="{DDCC9C29-53D0-6F47-9409-1B86C6D98AC9}"/>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19</a:t>
            </a:fld>
            <a:endParaRPr lang="it-IT" dirty="0"/>
          </a:p>
        </p:txBody>
      </p:sp>
    </p:spTree>
    <p:extLst>
      <p:ext uri="{BB962C8B-B14F-4D97-AF65-F5344CB8AC3E}">
        <p14:creationId xmlns:p14="http://schemas.microsoft.com/office/powerpoint/2010/main" val="12267235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Our Microbiota</a:t>
            </a:r>
          </a:p>
        </p:txBody>
      </p:sp>
      <p:sp>
        <p:nvSpPr>
          <p:cNvPr id="3" name="Content Placeholder 2"/>
          <p:cNvSpPr>
            <a:spLocks noGrp="1"/>
          </p:cNvSpPr>
          <p:nvPr>
            <p:ph idx="1"/>
          </p:nvPr>
        </p:nvSpPr>
        <p:spPr>
          <a:xfrm>
            <a:off x="188260" y="1600200"/>
            <a:ext cx="7516906" cy="4525963"/>
          </a:xfrm>
        </p:spPr>
        <p:txBody>
          <a:bodyPr/>
          <a:lstStyle/>
          <a:p>
            <a:pPr marL="548640" lvl="2" indent="0">
              <a:buNone/>
            </a:pPr>
            <a:endParaRPr lang="en-US" sz="2600" i="1" dirty="0"/>
          </a:p>
          <a:p>
            <a:pPr marL="548640" lvl="2" indent="0">
              <a:buNone/>
            </a:pPr>
            <a:r>
              <a:rPr lang="en-US" sz="2600" i="1" dirty="0"/>
              <a:t>All the people living in our United Netherlands are not as many as the living animals I carry in my own mouth this very day.</a:t>
            </a:r>
          </a:p>
          <a:p>
            <a:pPr marL="548640" lvl="2" indent="0">
              <a:buNone/>
            </a:pPr>
            <a:endParaRPr lang="en-US" sz="2600" i="1" dirty="0"/>
          </a:p>
          <a:p>
            <a:pPr marL="1531620" lvl="5" indent="-342900">
              <a:buFontTx/>
              <a:buChar char="-"/>
            </a:pPr>
            <a:r>
              <a:rPr lang="en-US" sz="2400" dirty="0"/>
              <a:t>Antony van Leeuwenhoek, 1683</a:t>
            </a:r>
          </a:p>
          <a:p>
            <a:pPr marL="1531620" lvl="5" indent="-342900">
              <a:buFontTx/>
              <a:buChar char="-"/>
            </a:pPr>
            <a:r>
              <a:rPr lang="en-US" sz="2400" dirty="0"/>
              <a:t>(provided first scientific descriptions of bacteria)</a:t>
            </a:r>
          </a:p>
        </p:txBody>
      </p:sp>
      <p:pic>
        <p:nvPicPr>
          <p:cNvPr id="5" name="Picture 4">
            <a:extLst>
              <a:ext uri="{FF2B5EF4-FFF2-40B4-BE49-F238E27FC236}">
                <a16:creationId xmlns:a16="http://schemas.microsoft.com/office/drawing/2014/main" id="{B34286C8-2D2C-C746-800D-78A31028DAA1}"/>
              </a:ext>
            </a:extLst>
          </p:cNvPr>
          <p:cNvPicPr>
            <a:picLocks noChangeAspect="1"/>
          </p:cNvPicPr>
          <p:nvPr/>
        </p:nvPicPr>
        <p:blipFill>
          <a:blip r:embed="rId3"/>
          <a:stretch>
            <a:fillRect/>
          </a:stretch>
        </p:blipFill>
        <p:spPr>
          <a:xfrm>
            <a:off x="7826188" y="2351741"/>
            <a:ext cx="1001806" cy="2782794"/>
          </a:xfrm>
          <a:prstGeom prst="rect">
            <a:avLst/>
          </a:prstGeom>
        </p:spPr>
      </p:pic>
      <p:sp>
        <p:nvSpPr>
          <p:cNvPr id="6" name="Slide Number Placeholder 3">
            <a:extLst>
              <a:ext uri="{FF2B5EF4-FFF2-40B4-BE49-F238E27FC236}">
                <a16:creationId xmlns:a16="http://schemas.microsoft.com/office/drawing/2014/main" id="{84A43A5A-BF09-BF4D-B501-084002319543}"/>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2</a:t>
            </a:fld>
            <a:endParaRPr lang="it-IT" dirty="0"/>
          </a:p>
        </p:txBody>
      </p:sp>
    </p:spTree>
    <p:extLst>
      <p:ext uri="{BB962C8B-B14F-4D97-AF65-F5344CB8AC3E}">
        <p14:creationId xmlns:p14="http://schemas.microsoft.com/office/powerpoint/2010/main" val="2160798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2960" y="1600200"/>
            <a:ext cx="8178080" cy="4525963"/>
          </a:xfrm>
        </p:spPr>
        <p:txBody>
          <a:bodyPr>
            <a:noAutofit/>
          </a:bodyPr>
          <a:lstStyle/>
          <a:p>
            <a:pPr marL="0" indent="0">
              <a:buNone/>
            </a:pPr>
            <a:r>
              <a:rPr lang="en-US" dirty="0"/>
              <a:t>One dataset from R:</a:t>
            </a:r>
          </a:p>
          <a:p>
            <a:pPr marL="57150" indent="0">
              <a:buNone/>
            </a:pPr>
            <a:r>
              <a:rPr lang="en-US" sz="2200" dirty="0"/>
              <a:t>&gt; </a:t>
            </a:r>
            <a:r>
              <a:rPr lang="en-US" sz="2200" dirty="0" err="1"/>
              <a:t>curatedMetagenomicData</a:t>
            </a:r>
            <a:r>
              <a:rPr lang="en-US" sz="2200" dirty="0"/>
              <a:t>("HMP_2012.metaphlan_bugs_list.stool”)</a:t>
            </a:r>
          </a:p>
          <a:p>
            <a:pPr marL="57150" indent="0">
              <a:buNone/>
            </a:pPr>
            <a:endParaRPr lang="en-US" sz="2000" dirty="0"/>
          </a:p>
          <a:p>
            <a:pPr marL="0" indent="0">
              <a:buNone/>
            </a:pPr>
            <a:r>
              <a:rPr lang="en-US" dirty="0"/>
              <a:t>Many datasets from R:</a:t>
            </a:r>
          </a:p>
          <a:p>
            <a:pPr marL="57150" indent="0">
              <a:buNone/>
            </a:pPr>
            <a:r>
              <a:rPr lang="en-US" sz="2200" dirty="0"/>
              <a:t>&gt; </a:t>
            </a:r>
            <a:r>
              <a:rPr lang="en-US" sz="2200" dirty="0" err="1"/>
              <a:t>curatedMetagenomicData</a:t>
            </a:r>
            <a:r>
              <a:rPr lang="en-US" sz="2200" dirty="0"/>
              <a:t>("HMP_2012.metaphlan_bugs_list.*”)</a:t>
            </a:r>
          </a:p>
          <a:p>
            <a:pPr marL="57150" indent="0">
              <a:buNone/>
            </a:pPr>
            <a:endParaRPr lang="en-US" sz="2000" dirty="0"/>
          </a:p>
          <a:p>
            <a:pPr marL="0" indent="0">
              <a:buNone/>
            </a:pPr>
            <a:r>
              <a:rPr lang="en-US" dirty="0"/>
              <a:t>Command-line:</a:t>
            </a:r>
            <a:endParaRPr lang="en-US" sz="1800" dirty="0"/>
          </a:p>
          <a:p>
            <a:pPr marL="0" indent="0">
              <a:buNone/>
            </a:pPr>
            <a:r>
              <a:rPr lang="en-US" sz="2200" dirty="0"/>
              <a:t>$ </a:t>
            </a:r>
            <a:r>
              <a:rPr lang="en-US" sz="2200" dirty="0" err="1"/>
              <a:t>curatedMetagenomicData</a:t>
            </a:r>
            <a:r>
              <a:rPr lang="en-US" sz="2200" dirty="0"/>
              <a:t> -p "HMP_2012.metaphlan_bugs_list.*"</a:t>
            </a:r>
          </a:p>
        </p:txBody>
      </p:sp>
      <p:sp>
        <p:nvSpPr>
          <p:cNvPr id="4" name="Slide Number Placeholder 3"/>
          <p:cNvSpPr>
            <a:spLocks noGrp="1"/>
          </p:cNvSpPr>
          <p:nvPr>
            <p:ph type="sldNum" sz="quarter" idx="12"/>
          </p:nvPr>
        </p:nvSpPr>
        <p:spPr/>
        <p:txBody>
          <a:bodyPr/>
          <a:lstStyle/>
          <a:p>
            <a:pPr>
              <a:defRPr/>
            </a:pPr>
            <a:fld id="{BF23D3CA-FDC9-41D5-A993-9F3B84329AB5}" type="slidenum">
              <a:rPr lang="it-IT" smtClean="0"/>
              <a:pPr>
                <a:defRPr/>
              </a:pPr>
              <a:t>20</a:t>
            </a:fld>
            <a:endParaRPr lang="it-IT"/>
          </a:p>
        </p:txBody>
      </p:sp>
      <p:sp>
        <p:nvSpPr>
          <p:cNvPr id="5" name="Title 1"/>
          <p:cNvSpPr txBox="1">
            <a:spLocks/>
          </p:cNvSpPr>
          <p:nvPr/>
        </p:nvSpPr>
        <p:spPr bwMode="auto">
          <a:xfrm>
            <a:off x="1042988" y="-26988"/>
            <a:ext cx="7273925" cy="1008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dirty="0" err="1"/>
              <a:t>curatedMetagenomicData</a:t>
            </a:r>
            <a:r>
              <a:rPr lang="en-US" dirty="0"/>
              <a:t> use</a:t>
            </a:r>
          </a:p>
        </p:txBody>
      </p:sp>
      <p:sp>
        <p:nvSpPr>
          <p:cNvPr id="6" name="TextBox 5">
            <a:extLst>
              <a:ext uri="{FF2B5EF4-FFF2-40B4-BE49-F238E27FC236}">
                <a16:creationId xmlns:a16="http://schemas.microsoft.com/office/drawing/2014/main" id="{55B164E2-A01B-A94C-B0BB-8ED4DE4445FA}"/>
              </a:ext>
            </a:extLst>
          </p:cNvPr>
          <p:cNvSpPr txBox="1"/>
          <p:nvPr/>
        </p:nvSpPr>
        <p:spPr>
          <a:xfrm>
            <a:off x="84465" y="6164718"/>
            <a:ext cx="9059535" cy="646331"/>
          </a:xfrm>
          <a:prstGeom prst="rect">
            <a:avLst/>
          </a:prstGeom>
          <a:noFill/>
        </p:spPr>
        <p:txBody>
          <a:bodyPr wrap="square" rtlCol="0">
            <a:spAutoFit/>
          </a:bodyPr>
          <a:lstStyle/>
          <a:p>
            <a:r>
              <a:rPr lang="en-US" dirty="0" err="1"/>
              <a:t>Pasolli</a:t>
            </a:r>
            <a:r>
              <a:rPr lang="en-US" dirty="0"/>
              <a:t> E and Schiffer L </a:t>
            </a:r>
            <a:r>
              <a:rPr lang="en-US" i="1" dirty="0"/>
              <a:t>et al.</a:t>
            </a:r>
            <a:r>
              <a:rPr lang="en-US" dirty="0"/>
              <a:t>: </a:t>
            </a:r>
            <a:r>
              <a:rPr lang="en-US" b="1" dirty="0"/>
              <a:t>Accessible, curated metagenomic data through ExperimentHub</a:t>
            </a:r>
            <a:r>
              <a:rPr lang="en-US" dirty="0"/>
              <a:t>. </a:t>
            </a:r>
            <a:r>
              <a:rPr lang="en-US" i="1" dirty="0"/>
              <a:t>Nat. Methods</a:t>
            </a:r>
            <a:r>
              <a:rPr lang="en-US" dirty="0"/>
              <a:t> 2017, </a:t>
            </a:r>
            <a:r>
              <a:rPr lang="en-US" b="1" dirty="0"/>
              <a:t>14</a:t>
            </a:r>
            <a:r>
              <a:rPr lang="en-US" dirty="0"/>
              <a:t>:1023–1024.</a:t>
            </a:r>
          </a:p>
        </p:txBody>
      </p:sp>
    </p:spTree>
    <p:extLst>
      <p:ext uri="{BB962C8B-B14F-4D97-AF65-F5344CB8AC3E}">
        <p14:creationId xmlns:p14="http://schemas.microsoft.com/office/powerpoint/2010/main" val="31803829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1042988" y="-11748"/>
            <a:ext cx="7273925" cy="1008063"/>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3200" dirty="0"/>
              <a:t>Investigating “enterotypes” of the human gut microbiome</a:t>
            </a:r>
          </a:p>
        </p:txBody>
      </p:sp>
      <p:pic>
        <p:nvPicPr>
          <p:cNvPr id="8" name="Immagine 7" descr="Figure1.tif"/>
          <p:cNvPicPr>
            <a:picLocks noChangeAspect="1"/>
          </p:cNvPicPr>
          <p:nvPr/>
        </p:nvPicPr>
        <p:blipFill>
          <a:blip r:embed="rId3" cstate="print"/>
          <a:stretch>
            <a:fillRect/>
          </a:stretch>
        </p:blipFill>
        <p:spPr>
          <a:xfrm>
            <a:off x="2052320" y="1052736"/>
            <a:ext cx="5433594" cy="5078342"/>
          </a:xfrm>
          <a:prstGeom prst="rect">
            <a:avLst/>
          </a:prstGeom>
        </p:spPr>
      </p:pic>
      <p:sp>
        <p:nvSpPr>
          <p:cNvPr id="11" name="Slide Number Placeholder 3"/>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21</a:t>
            </a:fld>
            <a:endParaRPr lang="it-IT"/>
          </a:p>
        </p:txBody>
      </p:sp>
      <p:sp>
        <p:nvSpPr>
          <p:cNvPr id="12" name="TextBox 11"/>
          <p:cNvSpPr txBox="1"/>
          <p:nvPr/>
        </p:nvSpPr>
        <p:spPr>
          <a:xfrm>
            <a:off x="0" y="2688828"/>
            <a:ext cx="1601208" cy="646331"/>
          </a:xfrm>
          <a:prstGeom prst="rect">
            <a:avLst/>
          </a:prstGeom>
          <a:noFill/>
        </p:spPr>
        <p:txBody>
          <a:bodyPr wrap="none" rtlCol="0">
            <a:spAutoFit/>
          </a:bodyPr>
          <a:lstStyle/>
          <a:p>
            <a:r>
              <a:rPr lang="en-US" dirty="0"/>
              <a:t>Credit:</a:t>
            </a:r>
          </a:p>
          <a:p>
            <a:r>
              <a:rPr lang="en-US" dirty="0"/>
              <a:t>Audrey </a:t>
            </a:r>
            <a:r>
              <a:rPr lang="en-US" dirty="0" err="1"/>
              <a:t>Renson</a:t>
            </a:r>
            <a:endParaRPr lang="en-US" dirty="0"/>
          </a:p>
        </p:txBody>
      </p:sp>
      <p:sp>
        <p:nvSpPr>
          <p:cNvPr id="7" name="TextBox 6">
            <a:extLst>
              <a:ext uri="{FF2B5EF4-FFF2-40B4-BE49-F238E27FC236}">
                <a16:creationId xmlns:a16="http://schemas.microsoft.com/office/drawing/2014/main" id="{03E7F9AD-34D1-B64E-94A5-427B834F7860}"/>
              </a:ext>
            </a:extLst>
          </p:cNvPr>
          <p:cNvSpPr txBox="1"/>
          <p:nvPr/>
        </p:nvSpPr>
        <p:spPr>
          <a:xfrm>
            <a:off x="84465" y="6164718"/>
            <a:ext cx="9059535" cy="646331"/>
          </a:xfrm>
          <a:prstGeom prst="rect">
            <a:avLst/>
          </a:prstGeom>
          <a:noFill/>
        </p:spPr>
        <p:txBody>
          <a:bodyPr wrap="square" rtlCol="0">
            <a:spAutoFit/>
          </a:bodyPr>
          <a:lstStyle/>
          <a:p>
            <a:r>
              <a:rPr lang="en-US" dirty="0" err="1"/>
              <a:t>Pasolli</a:t>
            </a:r>
            <a:r>
              <a:rPr lang="en-US" dirty="0"/>
              <a:t> E and Schiffer L </a:t>
            </a:r>
            <a:r>
              <a:rPr lang="en-US" i="1" dirty="0"/>
              <a:t>et al.</a:t>
            </a:r>
            <a:r>
              <a:rPr lang="en-US" dirty="0"/>
              <a:t>: </a:t>
            </a:r>
            <a:r>
              <a:rPr lang="en-US" b="1" dirty="0"/>
              <a:t>Accessible, curated metagenomic data through ExperimentHub</a:t>
            </a:r>
            <a:r>
              <a:rPr lang="en-US" dirty="0"/>
              <a:t>. </a:t>
            </a:r>
            <a:r>
              <a:rPr lang="en-US" i="1" dirty="0"/>
              <a:t>Nat. Methods</a:t>
            </a:r>
            <a:r>
              <a:rPr lang="en-US" dirty="0"/>
              <a:t> 2017, </a:t>
            </a:r>
            <a:r>
              <a:rPr lang="en-US" b="1" dirty="0"/>
              <a:t>14</a:t>
            </a:r>
            <a:r>
              <a:rPr lang="en-US" dirty="0"/>
              <a:t>:1023–1024.</a:t>
            </a:r>
          </a:p>
        </p:txBody>
      </p:sp>
    </p:spTree>
    <p:extLst>
      <p:ext uri="{BB962C8B-B14F-4D97-AF65-F5344CB8AC3E}">
        <p14:creationId xmlns:p14="http://schemas.microsoft.com/office/powerpoint/2010/main" val="20150712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AE016-A503-AA44-8797-AC6811D5679C}"/>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B7BB46E6-AB08-244A-B648-435074CB849D}"/>
              </a:ext>
            </a:extLst>
          </p:cNvPr>
          <p:cNvSpPr>
            <a:spLocks noGrp="1"/>
          </p:cNvSpPr>
          <p:nvPr>
            <p:ph idx="1"/>
          </p:nvPr>
        </p:nvSpPr>
        <p:spPr>
          <a:xfrm>
            <a:off x="457200" y="1600200"/>
            <a:ext cx="8686800" cy="4525963"/>
          </a:xfrm>
        </p:spPr>
        <p:txBody>
          <a:bodyPr/>
          <a:lstStyle/>
          <a:p>
            <a:r>
              <a:rPr lang="en-US" dirty="0"/>
              <a:t>Methods and resources for more systematic analysis of human microbiome studies</a:t>
            </a:r>
          </a:p>
          <a:p>
            <a:pPr lvl="1"/>
            <a:r>
              <a:rPr lang="en-US" dirty="0"/>
              <a:t>Curation of the literature on differentially abundant microbes and microbial properties</a:t>
            </a:r>
          </a:p>
          <a:p>
            <a:r>
              <a:rPr lang="en-US" dirty="0"/>
              <a:t>Expansion / analysis of </a:t>
            </a:r>
            <a:r>
              <a:rPr lang="en-US" dirty="0" err="1"/>
              <a:t>curatedMetagenomicData</a:t>
            </a:r>
            <a:endParaRPr lang="en-US" dirty="0"/>
          </a:p>
        </p:txBody>
      </p:sp>
      <p:sp>
        <p:nvSpPr>
          <p:cNvPr id="4" name="Slide Number Placeholder 3">
            <a:extLst>
              <a:ext uri="{FF2B5EF4-FFF2-40B4-BE49-F238E27FC236}">
                <a16:creationId xmlns:a16="http://schemas.microsoft.com/office/drawing/2014/main" id="{5525AF4C-3259-2B45-B111-0CE2BABE290A}"/>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22</a:t>
            </a:fld>
            <a:endParaRPr lang="it-IT" dirty="0"/>
          </a:p>
        </p:txBody>
      </p:sp>
    </p:spTree>
    <p:extLst>
      <p:ext uri="{BB962C8B-B14F-4D97-AF65-F5344CB8AC3E}">
        <p14:creationId xmlns:p14="http://schemas.microsoft.com/office/powerpoint/2010/main" val="6932462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Thank you</a:t>
            </a:r>
          </a:p>
        </p:txBody>
      </p:sp>
      <p:sp>
        <p:nvSpPr>
          <p:cNvPr id="3" name="Content Placeholder 2"/>
          <p:cNvSpPr>
            <a:spLocks noGrp="1"/>
          </p:cNvSpPr>
          <p:nvPr>
            <p:ph idx="1"/>
          </p:nvPr>
        </p:nvSpPr>
        <p:spPr>
          <a:xfrm>
            <a:off x="457200" y="3784600"/>
            <a:ext cx="8229600" cy="2908300"/>
          </a:xfrm>
        </p:spPr>
        <p:txBody>
          <a:bodyPr>
            <a:normAutofit fontScale="55000" lnSpcReduction="20000"/>
          </a:bodyPr>
          <a:lstStyle/>
          <a:p>
            <a:pPr marL="0" indent="0">
              <a:buNone/>
            </a:pPr>
            <a:r>
              <a:rPr lang="en-US" b="1" dirty="0"/>
              <a:t>Post-docs</a:t>
            </a:r>
            <a:r>
              <a:rPr lang="en-US" dirty="0"/>
              <a:t>: Ludwig </a:t>
            </a:r>
            <a:r>
              <a:rPr lang="en-US" dirty="0" err="1"/>
              <a:t>Geistlinger</a:t>
            </a:r>
            <a:r>
              <a:rPr lang="en-US" dirty="0"/>
              <a:t>, </a:t>
            </a:r>
            <a:r>
              <a:rPr lang="en-US" dirty="0" err="1"/>
              <a:t>Sehyun</a:t>
            </a:r>
            <a:r>
              <a:rPr lang="en-US" dirty="0"/>
              <a:t> Oh</a:t>
            </a:r>
          </a:p>
          <a:p>
            <a:pPr marL="0" indent="0">
              <a:buNone/>
            </a:pPr>
            <a:r>
              <a:rPr lang="en-US" b="1" dirty="0"/>
              <a:t>Developer</a:t>
            </a:r>
            <a:r>
              <a:rPr lang="en-US" dirty="0"/>
              <a:t>: Marcel Ramos</a:t>
            </a:r>
          </a:p>
          <a:p>
            <a:pPr marL="0" indent="0">
              <a:buNone/>
            </a:pPr>
            <a:r>
              <a:rPr lang="en-US" b="1" dirty="0"/>
              <a:t>PhD student</a:t>
            </a:r>
            <a:r>
              <a:rPr lang="en-US" dirty="0"/>
              <a:t>: Chloe </a:t>
            </a:r>
            <a:r>
              <a:rPr lang="en-US" dirty="0" err="1"/>
              <a:t>Mirzayi</a:t>
            </a:r>
            <a:endParaRPr lang="en-US" dirty="0"/>
          </a:p>
          <a:p>
            <a:pPr marL="0" indent="0">
              <a:buNone/>
            </a:pPr>
            <a:r>
              <a:rPr lang="en-US" b="1" dirty="0"/>
              <a:t>MPH students</a:t>
            </a:r>
            <a:r>
              <a:rPr lang="en-US" dirty="0"/>
              <a:t>: </a:t>
            </a:r>
            <a:r>
              <a:rPr lang="en-US" dirty="0" err="1"/>
              <a:t>Shaimaa</a:t>
            </a:r>
            <a:r>
              <a:rPr lang="en-US" dirty="0"/>
              <a:t> </a:t>
            </a:r>
            <a:r>
              <a:rPr lang="en-US" dirty="0" err="1"/>
              <a:t>Elsafoury</a:t>
            </a:r>
            <a:r>
              <a:rPr lang="en-US" dirty="0"/>
              <a:t>, Fatima Zohra, </a:t>
            </a:r>
            <a:r>
              <a:rPr lang="en-US" dirty="0" err="1"/>
              <a:t>Marianthi</a:t>
            </a:r>
            <a:r>
              <a:rPr lang="en-US" dirty="0"/>
              <a:t> </a:t>
            </a:r>
            <a:r>
              <a:rPr lang="en-US" dirty="0" err="1"/>
              <a:t>Thomatos</a:t>
            </a:r>
            <a:r>
              <a:rPr lang="en-US" dirty="0"/>
              <a:t>, Phyu Han</a:t>
            </a:r>
          </a:p>
          <a:p>
            <a:pPr marL="0" indent="0">
              <a:buNone/>
            </a:pPr>
            <a:r>
              <a:rPr lang="en-US" b="1" dirty="0"/>
              <a:t>Research interns</a:t>
            </a:r>
            <a:r>
              <a:rPr lang="en-US" dirty="0"/>
              <a:t>: </a:t>
            </a:r>
            <a:r>
              <a:rPr lang="en-US" dirty="0" err="1"/>
              <a:t>Rimsha</a:t>
            </a:r>
            <a:r>
              <a:rPr lang="en-US" dirty="0"/>
              <a:t> </a:t>
            </a:r>
            <a:r>
              <a:rPr lang="en-US" dirty="0" err="1"/>
              <a:t>Azhar</a:t>
            </a:r>
            <a:r>
              <a:rPr lang="en-US" dirty="0"/>
              <a:t>, Christina Brown</a:t>
            </a:r>
            <a:endParaRPr lang="en-US" b="1" dirty="0"/>
          </a:p>
          <a:p>
            <a:pPr marL="0" indent="0">
              <a:buNone/>
            </a:pPr>
            <a:endParaRPr lang="en-US" b="1" dirty="0"/>
          </a:p>
          <a:p>
            <a:pPr marL="0" indent="0">
              <a:buNone/>
            </a:pPr>
            <a:r>
              <a:rPr lang="en-US" b="1" dirty="0"/>
              <a:t>Collaborators:</a:t>
            </a:r>
          </a:p>
          <a:p>
            <a:pPr lvl="1"/>
            <a:r>
              <a:rPr lang="en-US" dirty="0"/>
              <a:t>Curtis </a:t>
            </a:r>
            <a:r>
              <a:rPr lang="en-US" dirty="0" err="1"/>
              <a:t>Huttenhower</a:t>
            </a:r>
            <a:r>
              <a:rPr lang="en-US" dirty="0"/>
              <a:t> (Harvard School of Public Health) </a:t>
            </a:r>
          </a:p>
          <a:p>
            <a:pPr lvl="1"/>
            <a:r>
              <a:rPr lang="en-US" dirty="0"/>
              <a:t>Nicola </a:t>
            </a:r>
            <a:r>
              <a:rPr lang="en-US" dirty="0" err="1"/>
              <a:t>Segata</a:t>
            </a:r>
            <a:r>
              <a:rPr lang="en-US" dirty="0"/>
              <a:t> lab (University of Trento Center for Integrative Biology)</a:t>
            </a:r>
          </a:p>
          <a:p>
            <a:pPr lvl="1"/>
            <a:r>
              <a:rPr lang="en-US" dirty="0"/>
              <a:t>Bioconductor Team: Martin Morgan, Vincent Carey, Kasper Hansen</a:t>
            </a:r>
          </a:p>
        </p:txBody>
      </p:sp>
      <p:pic>
        <p:nvPicPr>
          <p:cNvPr id="4" name="Picture 3">
            <a:extLst>
              <a:ext uri="{FF2B5EF4-FFF2-40B4-BE49-F238E27FC236}">
                <a16:creationId xmlns:a16="http://schemas.microsoft.com/office/drawing/2014/main" id="{D3C3A524-2DA5-DC4F-89A0-C0EA0FD08D29}"/>
              </a:ext>
            </a:extLst>
          </p:cNvPr>
          <p:cNvPicPr>
            <a:picLocks noChangeAspect="1"/>
          </p:cNvPicPr>
          <p:nvPr/>
        </p:nvPicPr>
        <p:blipFill rotWithShape="1">
          <a:blip r:embed="rId3">
            <a:extLst>
              <a:ext uri="{28A0092B-C50C-407E-A947-70E740481C1C}">
                <a14:useLocalDpi xmlns:a14="http://schemas.microsoft.com/office/drawing/2010/main" val="0"/>
              </a:ext>
            </a:extLst>
          </a:blip>
          <a:srcRect t="30059" b="12798"/>
          <a:stretch/>
        </p:blipFill>
        <p:spPr>
          <a:xfrm>
            <a:off x="584200" y="1143000"/>
            <a:ext cx="5689600" cy="2438400"/>
          </a:xfrm>
          <a:prstGeom prst="rect">
            <a:avLst/>
          </a:prstGeom>
        </p:spPr>
      </p:pic>
      <p:sp>
        <p:nvSpPr>
          <p:cNvPr id="5" name="TextBox 4">
            <a:extLst>
              <a:ext uri="{FF2B5EF4-FFF2-40B4-BE49-F238E27FC236}">
                <a16:creationId xmlns:a16="http://schemas.microsoft.com/office/drawing/2014/main" id="{BF215017-4779-064D-AE40-59AD05F5DF1F}"/>
              </a:ext>
            </a:extLst>
          </p:cNvPr>
          <p:cNvSpPr txBox="1"/>
          <p:nvPr/>
        </p:nvSpPr>
        <p:spPr>
          <a:xfrm>
            <a:off x="6591300" y="2091034"/>
            <a:ext cx="2104615" cy="369332"/>
          </a:xfrm>
          <a:prstGeom prst="rect">
            <a:avLst/>
          </a:prstGeom>
          <a:noFill/>
        </p:spPr>
        <p:txBody>
          <a:bodyPr wrap="none" rtlCol="0">
            <a:spAutoFit/>
          </a:bodyPr>
          <a:lstStyle/>
          <a:p>
            <a:r>
              <a:rPr lang="en-US" dirty="0"/>
              <a:t>http://</a:t>
            </a:r>
            <a:r>
              <a:rPr lang="en-US" dirty="0" err="1"/>
              <a:t>waldronlab.io</a:t>
            </a:r>
            <a:endParaRPr lang="en-US" dirty="0"/>
          </a:p>
        </p:txBody>
      </p:sp>
      <p:sp>
        <p:nvSpPr>
          <p:cNvPr id="6" name="Slide Number Placeholder 3">
            <a:extLst>
              <a:ext uri="{FF2B5EF4-FFF2-40B4-BE49-F238E27FC236}">
                <a16:creationId xmlns:a16="http://schemas.microsoft.com/office/drawing/2014/main" id="{62572CA4-6A49-F042-A746-E7398333992C}"/>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23</a:t>
            </a:fld>
            <a:endParaRPr lang="it-IT" dirty="0"/>
          </a:p>
        </p:txBody>
      </p:sp>
    </p:spTree>
    <p:extLst>
      <p:ext uri="{BB962C8B-B14F-4D97-AF65-F5344CB8AC3E}">
        <p14:creationId xmlns:p14="http://schemas.microsoft.com/office/powerpoint/2010/main" val="12562406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E414-1246-534A-9420-13DBF497EE17}"/>
              </a:ext>
            </a:extLst>
          </p:cNvPr>
          <p:cNvPicPr>
            <a:picLocks noChangeAspect="1"/>
          </p:cNvPicPr>
          <p:nvPr/>
        </p:nvPicPr>
        <p:blipFill>
          <a:blip r:embed="rId2"/>
          <a:stretch>
            <a:fillRect/>
          </a:stretch>
        </p:blipFill>
        <p:spPr>
          <a:xfrm>
            <a:off x="97399" y="524435"/>
            <a:ext cx="9032063" cy="5862918"/>
          </a:xfrm>
          <a:prstGeom prst="rect">
            <a:avLst/>
          </a:prstGeom>
        </p:spPr>
      </p:pic>
      <p:sp>
        <p:nvSpPr>
          <p:cNvPr id="3" name="Slide Number Placeholder 3">
            <a:extLst>
              <a:ext uri="{FF2B5EF4-FFF2-40B4-BE49-F238E27FC236}">
                <a16:creationId xmlns:a16="http://schemas.microsoft.com/office/drawing/2014/main" id="{E50E8685-3624-B340-B319-9C61FD47FFDE}"/>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3</a:t>
            </a:fld>
            <a:endParaRPr lang="it-IT" dirty="0"/>
          </a:p>
        </p:txBody>
      </p:sp>
    </p:spTree>
    <p:extLst>
      <p:ext uri="{BB962C8B-B14F-4D97-AF65-F5344CB8AC3E}">
        <p14:creationId xmlns:p14="http://schemas.microsoft.com/office/powerpoint/2010/main" val="42603772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7A780-E582-644F-9A22-EE9C2BB1FDBA}"/>
              </a:ext>
            </a:extLst>
          </p:cNvPr>
          <p:cNvSpPr>
            <a:spLocks noGrp="1"/>
          </p:cNvSpPr>
          <p:nvPr>
            <p:ph type="title"/>
          </p:nvPr>
        </p:nvSpPr>
        <p:spPr/>
        <p:txBody>
          <a:bodyPr/>
          <a:lstStyle/>
          <a:p>
            <a:r>
              <a:rPr lang="en-US" dirty="0"/>
              <a:t>Study Through Culture</a:t>
            </a:r>
          </a:p>
        </p:txBody>
      </p:sp>
      <p:pic>
        <p:nvPicPr>
          <p:cNvPr id="5" name="Picture 4">
            <a:extLst>
              <a:ext uri="{FF2B5EF4-FFF2-40B4-BE49-F238E27FC236}">
                <a16:creationId xmlns:a16="http://schemas.microsoft.com/office/drawing/2014/main" id="{80598D94-6577-8F4C-97A6-B5E14EB11EBF}"/>
              </a:ext>
            </a:extLst>
          </p:cNvPr>
          <p:cNvPicPr>
            <a:picLocks noChangeAspect="1"/>
          </p:cNvPicPr>
          <p:nvPr/>
        </p:nvPicPr>
        <p:blipFill>
          <a:blip r:embed="rId2"/>
          <a:stretch>
            <a:fillRect/>
          </a:stretch>
        </p:blipFill>
        <p:spPr>
          <a:xfrm>
            <a:off x="508000" y="1546413"/>
            <a:ext cx="8128000" cy="4572000"/>
          </a:xfrm>
          <a:prstGeom prst="rect">
            <a:avLst/>
          </a:prstGeom>
        </p:spPr>
      </p:pic>
      <p:sp>
        <p:nvSpPr>
          <p:cNvPr id="6" name="TextBox 5">
            <a:extLst>
              <a:ext uri="{FF2B5EF4-FFF2-40B4-BE49-F238E27FC236}">
                <a16:creationId xmlns:a16="http://schemas.microsoft.com/office/drawing/2014/main" id="{F6254BC6-8D4C-F342-BF6D-BDC66C659936}"/>
              </a:ext>
            </a:extLst>
          </p:cNvPr>
          <p:cNvSpPr txBox="1"/>
          <p:nvPr/>
        </p:nvSpPr>
        <p:spPr>
          <a:xfrm>
            <a:off x="2010335" y="6166507"/>
            <a:ext cx="5123329" cy="646331"/>
          </a:xfrm>
          <a:prstGeom prst="rect">
            <a:avLst/>
          </a:prstGeom>
          <a:noFill/>
        </p:spPr>
        <p:txBody>
          <a:bodyPr wrap="square" rtlCol="0">
            <a:spAutoFit/>
          </a:bodyPr>
          <a:lstStyle/>
          <a:p>
            <a:r>
              <a:rPr lang="en-US" dirty="0"/>
              <a:t>Why bacteria can’t get any bigger—or smaller </a:t>
            </a:r>
          </a:p>
          <a:p>
            <a:r>
              <a:rPr lang="en-US" dirty="0"/>
              <a:t>Science Mag News, </a:t>
            </a:r>
            <a:r>
              <a:rPr lang="en-US" b="1" dirty="0">
                <a:hlinkClick r:id="rId3"/>
              </a:rPr>
              <a:t>Elizabeth Pennisi</a:t>
            </a:r>
            <a:r>
              <a:rPr lang="en-US" b="1" dirty="0"/>
              <a:t> Apr. 12, 2016</a:t>
            </a:r>
          </a:p>
        </p:txBody>
      </p:sp>
      <p:sp>
        <p:nvSpPr>
          <p:cNvPr id="7" name="TextBox 6">
            <a:extLst>
              <a:ext uri="{FF2B5EF4-FFF2-40B4-BE49-F238E27FC236}">
                <a16:creationId xmlns:a16="http://schemas.microsoft.com/office/drawing/2014/main" id="{0BD3F29E-A64A-654B-844A-003FCA782469}"/>
              </a:ext>
            </a:extLst>
          </p:cNvPr>
          <p:cNvSpPr txBox="1"/>
          <p:nvPr/>
        </p:nvSpPr>
        <p:spPr>
          <a:xfrm>
            <a:off x="1889312" y="2877671"/>
            <a:ext cx="6125136" cy="1569660"/>
          </a:xfrm>
          <a:prstGeom prst="rect">
            <a:avLst/>
          </a:prstGeom>
          <a:solidFill>
            <a:schemeClr val="bg1"/>
          </a:solidFill>
        </p:spPr>
        <p:txBody>
          <a:bodyPr wrap="square" rtlCol="0">
            <a:spAutoFit/>
          </a:bodyPr>
          <a:lstStyle/>
          <a:p>
            <a:r>
              <a:rPr lang="en-US" sz="2400" dirty="0"/>
              <a:t>Limitations:</a:t>
            </a:r>
          </a:p>
          <a:p>
            <a:pPr marL="342900" indent="-342900">
              <a:buAutoNum type="arabicPeriod"/>
            </a:pPr>
            <a:r>
              <a:rPr lang="en-US" sz="2400" dirty="0"/>
              <a:t>Laborious and non-quantitative</a:t>
            </a:r>
          </a:p>
          <a:p>
            <a:pPr marL="342900" indent="-342900">
              <a:buAutoNum type="arabicPeriod"/>
            </a:pPr>
            <a:r>
              <a:rPr lang="en-US" sz="2400" dirty="0"/>
              <a:t>Only observes a few species at a time</a:t>
            </a:r>
          </a:p>
          <a:p>
            <a:pPr marL="342900" indent="-342900">
              <a:buAutoNum type="arabicPeriod"/>
            </a:pPr>
            <a:r>
              <a:rPr lang="en-US" sz="2400" dirty="0"/>
              <a:t>Many bacteria are “unculturable”</a:t>
            </a:r>
          </a:p>
        </p:txBody>
      </p:sp>
      <p:sp>
        <p:nvSpPr>
          <p:cNvPr id="8" name="Slide Number Placeholder 3">
            <a:extLst>
              <a:ext uri="{FF2B5EF4-FFF2-40B4-BE49-F238E27FC236}">
                <a16:creationId xmlns:a16="http://schemas.microsoft.com/office/drawing/2014/main" id="{A7462C9D-16C6-614D-B807-93BB2E9B9F69}"/>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4</a:t>
            </a:fld>
            <a:endParaRPr lang="it-IT" dirty="0"/>
          </a:p>
        </p:txBody>
      </p:sp>
    </p:spTree>
    <p:extLst>
      <p:ext uri="{BB962C8B-B14F-4D97-AF65-F5344CB8AC3E}">
        <p14:creationId xmlns:p14="http://schemas.microsoft.com/office/powerpoint/2010/main" val="30831563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559E51-BFBF-234B-9437-A9EBA2A09827}"/>
              </a:ext>
            </a:extLst>
          </p:cNvPr>
          <p:cNvPicPr>
            <a:picLocks noChangeAspect="1"/>
          </p:cNvPicPr>
          <p:nvPr/>
        </p:nvPicPr>
        <p:blipFill>
          <a:blip r:embed="rId2"/>
          <a:stretch>
            <a:fillRect/>
          </a:stretch>
        </p:blipFill>
        <p:spPr>
          <a:xfrm>
            <a:off x="121022" y="121024"/>
            <a:ext cx="6786943" cy="5688105"/>
          </a:xfrm>
          <a:prstGeom prst="rect">
            <a:avLst/>
          </a:prstGeom>
        </p:spPr>
      </p:pic>
      <p:sp>
        <p:nvSpPr>
          <p:cNvPr id="9" name="TextBox 8">
            <a:extLst>
              <a:ext uri="{FF2B5EF4-FFF2-40B4-BE49-F238E27FC236}">
                <a16:creationId xmlns:a16="http://schemas.microsoft.com/office/drawing/2014/main" id="{58DBB4DF-63C7-F245-951C-69FF66EF2A0F}"/>
              </a:ext>
            </a:extLst>
          </p:cNvPr>
          <p:cNvSpPr txBox="1"/>
          <p:nvPr/>
        </p:nvSpPr>
        <p:spPr>
          <a:xfrm>
            <a:off x="1156447" y="6306670"/>
            <a:ext cx="7018203" cy="369332"/>
          </a:xfrm>
          <a:prstGeom prst="rect">
            <a:avLst/>
          </a:prstGeom>
          <a:noFill/>
        </p:spPr>
        <p:txBody>
          <a:bodyPr wrap="none" rtlCol="0">
            <a:spAutoFit/>
          </a:bodyPr>
          <a:lstStyle/>
          <a:p>
            <a:r>
              <a:rPr lang="en-US" dirty="0"/>
              <a:t>Erika Check Hayden, </a:t>
            </a:r>
            <a:r>
              <a:rPr lang="en-US" i="1" dirty="0"/>
              <a:t>Technology: The $1,000 genome</a:t>
            </a:r>
            <a:r>
              <a:rPr lang="en-US" dirty="0"/>
              <a:t>. Nature News 2014.</a:t>
            </a:r>
          </a:p>
        </p:txBody>
      </p:sp>
      <p:sp>
        <p:nvSpPr>
          <p:cNvPr id="10" name="TextBox 9">
            <a:extLst>
              <a:ext uri="{FF2B5EF4-FFF2-40B4-BE49-F238E27FC236}">
                <a16:creationId xmlns:a16="http://schemas.microsoft.com/office/drawing/2014/main" id="{800DB729-3766-4545-A26E-3D3865F99BF9}"/>
              </a:ext>
            </a:extLst>
          </p:cNvPr>
          <p:cNvSpPr txBox="1"/>
          <p:nvPr/>
        </p:nvSpPr>
        <p:spPr>
          <a:xfrm>
            <a:off x="3374242" y="174813"/>
            <a:ext cx="4746620" cy="584775"/>
          </a:xfrm>
          <a:prstGeom prst="rect">
            <a:avLst/>
          </a:prstGeom>
          <a:noFill/>
        </p:spPr>
        <p:txBody>
          <a:bodyPr wrap="none" rtlCol="0">
            <a:spAutoFit/>
          </a:bodyPr>
          <a:lstStyle/>
          <a:p>
            <a:r>
              <a:rPr lang="en-US" sz="3200" dirty="0">
                <a:latin typeface="Times" pitchFamily="2" charset="0"/>
              </a:rPr>
              <a:t>- genomic sequencing costs</a:t>
            </a:r>
          </a:p>
        </p:txBody>
      </p:sp>
      <p:sp>
        <p:nvSpPr>
          <p:cNvPr id="5" name="Slide Number Placeholder 3">
            <a:extLst>
              <a:ext uri="{FF2B5EF4-FFF2-40B4-BE49-F238E27FC236}">
                <a16:creationId xmlns:a16="http://schemas.microsoft.com/office/drawing/2014/main" id="{388584BF-EB38-8B41-B034-0D75F6BC7737}"/>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5</a:t>
            </a:fld>
            <a:endParaRPr lang="it-IT" dirty="0"/>
          </a:p>
        </p:txBody>
      </p:sp>
    </p:spTree>
    <p:extLst>
      <p:ext uri="{BB962C8B-B14F-4D97-AF65-F5344CB8AC3E}">
        <p14:creationId xmlns:p14="http://schemas.microsoft.com/office/powerpoint/2010/main" val="29497262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76200"/>
            <a:ext cx="7772400" cy="1143000"/>
          </a:xfrm>
        </p:spPr>
        <p:txBody>
          <a:bodyPr/>
          <a:lstStyle/>
          <a:p>
            <a:r>
              <a:rPr lang="en-US" sz="2800" dirty="0">
                <a:latin typeface="Arial"/>
              </a:rPr>
              <a:t>Sequencing as a Tool for </a:t>
            </a:r>
            <a:br>
              <a:rPr lang="en-US" sz="2800" dirty="0">
                <a:latin typeface="Arial"/>
              </a:rPr>
            </a:br>
            <a:r>
              <a:rPr lang="en-US" sz="2800" dirty="0">
                <a:latin typeface="Arial"/>
              </a:rPr>
              <a:t>Microbial Community Analysis</a:t>
            </a:r>
          </a:p>
        </p:txBody>
      </p:sp>
      <p:sp>
        <p:nvSpPr>
          <p:cNvPr id="4" name="Slide Number Placeholder 3"/>
          <p:cNvSpPr>
            <a:spLocks noGrp="1"/>
          </p:cNvSpPr>
          <p:nvPr>
            <p:ph type="sldNum" sz="quarter" idx="12"/>
          </p:nvPr>
        </p:nvSpPr>
        <p:spPr>
          <a:xfrm>
            <a:off x="5929906" y="6330967"/>
            <a:ext cx="2133600" cy="365125"/>
          </a:xfrm>
        </p:spPr>
        <p:txBody>
          <a:bodyPr/>
          <a:lstStyle/>
          <a:p>
            <a:fld id="{C71C242F-20BE-4F6C-ABA6-9DCC8641EF60}" type="slidenum">
              <a:rPr lang="en-US" smtClean="0">
                <a:solidFill>
                  <a:srgbClr val="FFFFFF"/>
                </a:solidFill>
              </a:rPr>
              <a:pPr/>
              <a:t>6</a:t>
            </a:fld>
            <a:endParaRPr lang="en-US" dirty="0">
              <a:solidFill>
                <a:srgbClr val="FFFFFF"/>
              </a:solidFill>
            </a:endParaRPr>
          </a:p>
        </p:txBody>
      </p:sp>
      <p:grpSp>
        <p:nvGrpSpPr>
          <p:cNvPr id="28" name="Group 27"/>
          <p:cNvGrpSpPr/>
          <p:nvPr/>
        </p:nvGrpSpPr>
        <p:grpSpPr>
          <a:xfrm>
            <a:off x="536835" y="1167904"/>
            <a:ext cx="3014607" cy="4680279"/>
            <a:chOff x="-422982" y="1622887"/>
            <a:chExt cx="3014607" cy="4680279"/>
          </a:xfrm>
        </p:grpSpPr>
        <p:sp>
          <p:nvSpPr>
            <p:cNvPr id="16" name="TextBox 15"/>
            <p:cNvSpPr txBox="1"/>
            <p:nvPr/>
          </p:nvSpPr>
          <p:spPr>
            <a:xfrm>
              <a:off x="-422982" y="5718391"/>
              <a:ext cx="3014607" cy="584775"/>
            </a:xfrm>
            <a:prstGeom prst="rect">
              <a:avLst/>
            </a:prstGeom>
            <a:noFill/>
          </p:spPr>
          <p:txBody>
            <a:bodyPr wrap="none" rtlCol="0">
              <a:spAutoFit/>
            </a:bodyPr>
            <a:lstStyle/>
            <a:p>
              <a:pPr algn="ctr"/>
              <a:r>
                <a:rPr lang="en-US" sz="1600" dirty="0"/>
                <a:t>Specific PCR primer to amplify the</a:t>
              </a:r>
              <a:br>
                <a:rPr lang="en-US" sz="1600" dirty="0"/>
              </a:br>
              <a:r>
                <a:rPr lang="en-US" sz="1600" dirty="0"/>
                <a:t>16S rRNA marker gene</a:t>
              </a:r>
            </a:p>
          </p:txBody>
        </p:sp>
        <p:grpSp>
          <p:nvGrpSpPr>
            <p:cNvPr id="27" name="Group 26"/>
            <p:cNvGrpSpPr/>
            <p:nvPr/>
          </p:nvGrpSpPr>
          <p:grpSpPr>
            <a:xfrm>
              <a:off x="182258" y="1622887"/>
              <a:ext cx="2130061" cy="3675940"/>
              <a:chOff x="0" y="2109266"/>
              <a:chExt cx="2130061" cy="3675940"/>
            </a:xfrm>
          </p:grpSpPr>
          <p:sp>
            <p:nvSpPr>
              <p:cNvPr id="6" name="TextBox 5"/>
              <p:cNvSpPr txBox="1"/>
              <p:nvPr/>
            </p:nvSpPr>
            <p:spPr>
              <a:xfrm>
                <a:off x="96391" y="2109266"/>
                <a:ext cx="1611339" cy="707886"/>
              </a:xfrm>
              <a:prstGeom prst="rect">
                <a:avLst/>
              </a:prstGeom>
              <a:noFill/>
            </p:spPr>
            <p:txBody>
              <a:bodyPr wrap="none" rtlCol="0">
                <a:spAutoFit/>
              </a:bodyPr>
              <a:lstStyle/>
              <a:p>
                <a:pPr algn="ctr"/>
                <a:r>
                  <a:rPr lang="en-US" sz="2000" b="1" dirty="0"/>
                  <a:t>16S </a:t>
                </a:r>
                <a:r>
                  <a:rPr lang="en-US" sz="2000" b="1" dirty="0" err="1"/>
                  <a:t>rRNA</a:t>
                </a:r>
                <a:endParaRPr lang="en-US" sz="2000" b="1" dirty="0"/>
              </a:p>
              <a:p>
                <a:pPr algn="ctr"/>
                <a:r>
                  <a:rPr lang="en-US" sz="2000" b="1" dirty="0"/>
                  <a:t>sequencing</a:t>
                </a:r>
              </a:p>
            </p:txBody>
          </p:sp>
          <p:grpSp>
            <p:nvGrpSpPr>
              <p:cNvPr id="26" name="Group 25"/>
              <p:cNvGrpSpPr/>
              <p:nvPr/>
            </p:nvGrpSpPr>
            <p:grpSpPr>
              <a:xfrm>
                <a:off x="0" y="2842695"/>
                <a:ext cx="2130061" cy="2942511"/>
                <a:chOff x="0" y="3077289"/>
                <a:chExt cx="2130061" cy="2942511"/>
              </a:xfrm>
            </p:grpSpPr>
            <p:pic>
              <p:nvPicPr>
                <p:cNvPr id="17" name="Picture 6"/>
                <p:cNvPicPr>
                  <a:picLocks noChangeAspect="1" noChangeArrowheads="1"/>
                </p:cNvPicPr>
                <p:nvPr/>
              </p:nvPicPr>
              <p:blipFill>
                <a:blip r:embed="rId4" cstate="print"/>
                <a:srcRect/>
                <a:stretch>
                  <a:fillRect/>
                </a:stretch>
              </p:blipFill>
              <p:spPr bwMode="auto">
                <a:xfrm>
                  <a:off x="0" y="3200400"/>
                  <a:ext cx="2130061" cy="2819400"/>
                </a:xfrm>
                <a:prstGeom prst="rect">
                  <a:avLst/>
                </a:prstGeom>
                <a:noFill/>
                <a:ln w="9525">
                  <a:noFill/>
                  <a:miter lim="800000"/>
                  <a:headEnd/>
                  <a:tailEnd/>
                </a:ln>
              </p:spPr>
            </p:pic>
            <p:sp>
              <p:nvSpPr>
                <p:cNvPr id="24" name="Rectangle 23"/>
                <p:cNvSpPr/>
                <p:nvPr/>
              </p:nvSpPr>
              <p:spPr>
                <a:xfrm>
                  <a:off x="7583" y="3077289"/>
                  <a:ext cx="1788951" cy="123111"/>
                </a:xfrm>
                <a:prstGeom prst="rect">
                  <a:avLst/>
                </a:prstGeom>
              </p:spPr>
              <p:txBody>
                <a:bodyPr wrap="none" lIns="0" tIns="0" rIns="0" bIns="0">
                  <a:spAutoFit/>
                </a:bodyPr>
                <a:lstStyle/>
                <a:p>
                  <a:r>
                    <a:rPr lang="en-US" sz="800" dirty="0"/>
                    <a:t>George Rice, Montana State University</a:t>
                  </a:r>
                </a:p>
              </p:txBody>
            </p:sp>
          </p:grpSp>
        </p:grpSp>
      </p:grpSp>
      <p:grpSp>
        <p:nvGrpSpPr>
          <p:cNvPr id="9" name="Group 23"/>
          <p:cNvGrpSpPr/>
          <p:nvPr/>
        </p:nvGrpSpPr>
        <p:grpSpPr>
          <a:xfrm>
            <a:off x="5439732" y="2618854"/>
            <a:ext cx="2623774" cy="2224990"/>
            <a:chOff x="3794760" y="2667000"/>
            <a:chExt cx="1430555" cy="1213127"/>
          </a:xfrm>
        </p:grpSpPr>
        <p:pic>
          <p:nvPicPr>
            <p:cNvPr id="140" name="Picture 3" descr="C:\Documents and Settings\eblis\Local Settings\Temporary Internet Files\Content.IE5\1YCVKDZB\MCj04369150000[1].png"/>
            <p:cNvPicPr>
              <a:picLocks noChangeAspect="1" noChangeArrowheads="1"/>
            </p:cNvPicPr>
            <p:nvPr/>
          </p:nvPicPr>
          <p:blipFill>
            <a:blip r:embed="rId5" cstate="print"/>
            <a:srcRect/>
            <a:stretch>
              <a:fillRect/>
            </a:stretch>
          </p:blipFill>
          <p:spPr bwMode="auto">
            <a:xfrm rot="515914">
              <a:off x="4267200" y="3048000"/>
              <a:ext cx="451126" cy="451126"/>
            </a:xfrm>
            <a:prstGeom prst="rect">
              <a:avLst/>
            </a:prstGeom>
            <a:noFill/>
          </p:spPr>
        </p:pic>
        <p:pic>
          <p:nvPicPr>
            <p:cNvPr id="141" name="Picture 3" descr="C:\Documents and Settings\eblis\Local Settings\Temporary Internet Files\Content.IE5\1YCVKDZB\MCj04369150000[1].png"/>
            <p:cNvPicPr>
              <a:picLocks noChangeAspect="1" noChangeArrowheads="1"/>
            </p:cNvPicPr>
            <p:nvPr/>
          </p:nvPicPr>
          <p:blipFill>
            <a:blip r:embed="rId5" cstate="print"/>
            <a:srcRect/>
            <a:stretch>
              <a:fillRect/>
            </a:stretch>
          </p:blipFill>
          <p:spPr bwMode="auto">
            <a:xfrm rot="20338162">
              <a:off x="4419601" y="3429001"/>
              <a:ext cx="451126" cy="451126"/>
            </a:xfrm>
            <a:prstGeom prst="rect">
              <a:avLst/>
            </a:prstGeom>
            <a:noFill/>
          </p:spPr>
        </p:pic>
        <p:pic>
          <p:nvPicPr>
            <p:cNvPr id="142" name="Picture 3" descr="C:\Documents and Settings\eblis\Local Settings\Temporary Internet Files\Content.IE5\1YCVKDZB\MCj04369150000[1].png"/>
            <p:cNvPicPr>
              <a:picLocks noChangeAspect="1" noChangeArrowheads="1"/>
            </p:cNvPicPr>
            <p:nvPr/>
          </p:nvPicPr>
          <p:blipFill>
            <a:blip r:embed="rId5" cstate="print"/>
            <a:srcRect/>
            <a:stretch>
              <a:fillRect/>
            </a:stretch>
          </p:blipFill>
          <p:spPr bwMode="auto">
            <a:xfrm rot="7299671">
              <a:off x="4495800" y="2667000"/>
              <a:ext cx="451126" cy="451126"/>
            </a:xfrm>
            <a:prstGeom prst="rect">
              <a:avLst/>
            </a:prstGeom>
            <a:noFill/>
          </p:spPr>
        </p:pic>
        <p:pic>
          <p:nvPicPr>
            <p:cNvPr id="143" name="Picture 3" descr="C:\Documents and Settings\eblis\Local Settings\Temporary Internet Files\Content.IE5\1YCVKDZB\MCj04369150000[1].png"/>
            <p:cNvPicPr>
              <a:picLocks noChangeAspect="1" noChangeArrowheads="1"/>
            </p:cNvPicPr>
            <p:nvPr/>
          </p:nvPicPr>
          <p:blipFill>
            <a:blip r:embed="rId5" cstate="print"/>
            <a:srcRect/>
            <a:stretch>
              <a:fillRect/>
            </a:stretch>
          </p:blipFill>
          <p:spPr bwMode="auto">
            <a:xfrm rot="1917035">
              <a:off x="4774189" y="3021588"/>
              <a:ext cx="451126" cy="451126"/>
            </a:xfrm>
            <a:prstGeom prst="rect">
              <a:avLst/>
            </a:prstGeom>
            <a:noFill/>
          </p:spPr>
        </p:pic>
        <p:pic>
          <p:nvPicPr>
            <p:cNvPr id="144" name="Picture 3" descr="C:\Documents and Settings\eblis\Local Settings\Temporary Internet Files\Content.IE5\1YCVKDZB\MCj04369150000[1].png"/>
            <p:cNvPicPr>
              <a:picLocks noChangeAspect="1" noChangeArrowheads="1"/>
            </p:cNvPicPr>
            <p:nvPr/>
          </p:nvPicPr>
          <p:blipFill>
            <a:blip r:embed="rId5" cstate="print"/>
            <a:srcRect/>
            <a:stretch>
              <a:fillRect/>
            </a:stretch>
          </p:blipFill>
          <p:spPr bwMode="auto">
            <a:xfrm rot="17335410">
              <a:off x="3794760" y="3261360"/>
              <a:ext cx="451126" cy="451126"/>
            </a:xfrm>
            <a:prstGeom prst="rect">
              <a:avLst/>
            </a:prstGeom>
            <a:noFill/>
          </p:spPr>
        </p:pic>
        <p:pic>
          <p:nvPicPr>
            <p:cNvPr id="145" name="Picture 3" descr="C:\Documents and Settings\eblis\Local Settings\Temporary Internet Files\Content.IE5\1YCVKDZB\MCj04369150000[1].png"/>
            <p:cNvPicPr>
              <a:picLocks noChangeAspect="1" noChangeArrowheads="1"/>
            </p:cNvPicPr>
            <p:nvPr/>
          </p:nvPicPr>
          <p:blipFill>
            <a:blip r:embed="rId5" cstate="print"/>
            <a:srcRect/>
            <a:stretch>
              <a:fillRect/>
            </a:stretch>
          </p:blipFill>
          <p:spPr bwMode="auto">
            <a:xfrm rot="19491645">
              <a:off x="3898718" y="2679518"/>
              <a:ext cx="451126" cy="451126"/>
            </a:xfrm>
            <a:prstGeom prst="rect">
              <a:avLst/>
            </a:prstGeom>
            <a:noFill/>
          </p:spPr>
        </p:pic>
      </p:grpSp>
      <p:sp>
        <p:nvSpPr>
          <p:cNvPr id="152" name="TextBox 151"/>
          <p:cNvSpPr txBox="1"/>
          <p:nvPr/>
        </p:nvSpPr>
        <p:spPr>
          <a:xfrm>
            <a:off x="4945388" y="1138387"/>
            <a:ext cx="3297121" cy="707886"/>
          </a:xfrm>
          <a:prstGeom prst="rect">
            <a:avLst/>
          </a:prstGeom>
          <a:noFill/>
        </p:spPr>
        <p:txBody>
          <a:bodyPr wrap="none" rtlCol="0">
            <a:spAutoFit/>
          </a:bodyPr>
          <a:lstStyle/>
          <a:p>
            <a:pPr algn="ctr"/>
            <a:r>
              <a:rPr lang="en-US" sz="2000" b="1" dirty="0"/>
              <a:t>Whole-metagenome shotgun</a:t>
            </a:r>
          </a:p>
          <a:p>
            <a:pPr algn="ctr"/>
            <a:r>
              <a:rPr lang="en-US" sz="2000" b="1" dirty="0"/>
              <a:t>sequencing</a:t>
            </a:r>
          </a:p>
        </p:txBody>
      </p:sp>
      <p:sp>
        <p:nvSpPr>
          <p:cNvPr id="22" name="TextBox 21">
            <a:extLst>
              <a:ext uri="{FF2B5EF4-FFF2-40B4-BE49-F238E27FC236}">
                <a16:creationId xmlns:a16="http://schemas.microsoft.com/office/drawing/2014/main" id="{1003B10F-F8DA-D648-ACA6-56CF6C16B238}"/>
              </a:ext>
            </a:extLst>
          </p:cNvPr>
          <p:cNvSpPr txBox="1"/>
          <p:nvPr/>
        </p:nvSpPr>
        <p:spPr>
          <a:xfrm>
            <a:off x="4702850" y="5326690"/>
            <a:ext cx="3835355" cy="584775"/>
          </a:xfrm>
          <a:prstGeom prst="rect">
            <a:avLst/>
          </a:prstGeom>
          <a:noFill/>
        </p:spPr>
        <p:txBody>
          <a:bodyPr wrap="square" rtlCol="0">
            <a:spAutoFit/>
          </a:bodyPr>
          <a:lstStyle/>
          <a:p>
            <a:pPr algn="ctr"/>
            <a:r>
              <a:rPr lang="en-US" sz="1600" dirty="0"/>
              <a:t>Random PCR primer </a:t>
            </a:r>
          </a:p>
          <a:p>
            <a:pPr algn="ctr"/>
            <a:r>
              <a:rPr lang="en-US" sz="1600" dirty="0"/>
              <a:t>to amplify all DNA in a specimen</a:t>
            </a:r>
          </a:p>
        </p:txBody>
      </p:sp>
      <p:sp>
        <p:nvSpPr>
          <p:cNvPr id="3" name="TextBox 2">
            <a:extLst>
              <a:ext uri="{FF2B5EF4-FFF2-40B4-BE49-F238E27FC236}">
                <a16:creationId xmlns:a16="http://schemas.microsoft.com/office/drawing/2014/main" id="{C9AB8FCF-B3F1-CD4D-BCEC-89A2484B7D30}"/>
              </a:ext>
            </a:extLst>
          </p:cNvPr>
          <p:cNvSpPr txBox="1"/>
          <p:nvPr/>
        </p:nvSpPr>
        <p:spPr>
          <a:xfrm>
            <a:off x="1328235" y="6267747"/>
            <a:ext cx="1521570" cy="369332"/>
          </a:xfrm>
          <a:prstGeom prst="rect">
            <a:avLst/>
          </a:prstGeom>
          <a:noFill/>
        </p:spPr>
        <p:txBody>
          <a:bodyPr wrap="none" rtlCol="0">
            <a:spAutoFit/>
          </a:bodyPr>
          <a:lstStyle/>
          <a:p>
            <a:r>
              <a:rPr lang="en-US" dirty="0"/>
              <a:t>~$50 / sample</a:t>
            </a:r>
          </a:p>
        </p:txBody>
      </p:sp>
      <p:sp>
        <p:nvSpPr>
          <p:cNvPr id="5" name="TextBox 4">
            <a:extLst>
              <a:ext uri="{FF2B5EF4-FFF2-40B4-BE49-F238E27FC236}">
                <a16:creationId xmlns:a16="http://schemas.microsoft.com/office/drawing/2014/main" id="{22CE8121-8739-7347-A6E1-CBBAEA730E08}"/>
              </a:ext>
            </a:extLst>
          </p:cNvPr>
          <p:cNvSpPr txBox="1"/>
          <p:nvPr/>
        </p:nvSpPr>
        <p:spPr>
          <a:xfrm>
            <a:off x="6044105" y="6252882"/>
            <a:ext cx="1755609" cy="369332"/>
          </a:xfrm>
          <a:prstGeom prst="rect">
            <a:avLst/>
          </a:prstGeom>
          <a:noFill/>
        </p:spPr>
        <p:txBody>
          <a:bodyPr wrap="none" rtlCol="0">
            <a:spAutoFit/>
          </a:bodyPr>
          <a:lstStyle/>
          <a:p>
            <a:r>
              <a:rPr lang="en-US" dirty="0"/>
              <a:t>~$1000 / sample</a:t>
            </a:r>
          </a:p>
        </p:txBody>
      </p:sp>
      <p:sp>
        <p:nvSpPr>
          <p:cNvPr id="23" name="Slide Number Placeholder 3">
            <a:extLst>
              <a:ext uri="{FF2B5EF4-FFF2-40B4-BE49-F238E27FC236}">
                <a16:creationId xmlns:a16="http://schemas.microsoft.com/office/drawing/2014/main" id="{8B6D3859-1989-164C-B27A-976A61B8954E}"/>
              </a:ext>
            </a:extLst>
          </p:cNvPr>
          <p:cNvSpPr txBox="1">
            <a:spLocks/>
          </p:cNvSpPr>
          <p:nvPr/>
        </p:nvSpPr>
        <p:spPr>
          <a:xfrm>
            <a:off x="7010400" y="6476253"/>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BF23D3CA-FDC9-41D5-A993-9F3B84329AB5}" type="slidenum">
              <a:rPr lang="it-IT" smtClean="0"/>
              <a:pPr>
                <a:defRPr/>
              </a:pPr>
              <a:t>6</a:t>
            </a:fld>
            <a:endParaRPr lang="it-IT" dirty="0"/>
          </a:p>
        </p:txBody>
      </p:sp>
    </p:spTree>
    <p:custDataLst>
      <p:tags r:id="rId1"/>
    </p:custDataLst>
    <p:extLst>
      <p:ext uri="{BB962C8B-B14F-4D97-AF65-F5344CB8AC3E}">
        <p14:creationId xmlns:p14="http://schemas.microsoft.com/office/powerpoint/2010/main" val="2922984522"/>
      </p:ext>
    </p:extLst>
  </p:cSld>
  <p:clrMapOvr>
    <a:masterClrMapping/>
  </p:clrMapOvr>
  <mc:AlternateContent xmlns:mc="http://schemas.openxmlformats.org/markup-compatibility/2006" xmlns:p14="http://schemas.microsoft.com/office/powerpoint/2010/main">
    <mc:Choice Requires="p14">
      <p:transition spd="slow" p14:dur="2000" advTm="59841"/>
    </mc:Choice>
    <mc:Fallback xmlns="">
      <p:transition spd="slow" advTm="5984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2133600" y="1241882"/>
            <a:ext cx="3201294" cy="2187118"/>
          </a:xfrm>
          <a:prstGeom prst="rect">
            <a:avLst/>
          </a:prstGeom>
          <a:solidFill>
            <a:schemeClr val="bg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1800" b="0" i="0" u="none" strike="noStrike" cap="none" normalizeH="0" baseline="0" dirty="0">
                <a:ln>
                  <a:noFill/>
                </a:ln>
                <a:solidFill>
                  <a:schemeClr val="tx1"/>
                </a:solidFill>
                <a:effectLst/>
                <a:latin typeface="Arial" charset="0"/>
                <a:ea typeface="ＭＳ Ｐゴシック" pitchFamily="1" charset="-128"/>
              </a:rPr>
              <a:t>10x more microbial</a:t>
            </a:r>
            <a:r>
              <a:rPr kumimoji="0" lang="en-US" sz="1800" b="0" i="0" u="none" strike="noStrike" cap="none" normalizeH="0" dirty="0">
                <a:ln>
                  <a:noFill/>
                </a:ln>
                <a:solidFill>
                  <a:schemeClr val="tx1"/>
                </a:solidFill>
                <a:effectLst/>
                <a:latin typeface="Arial" charset="0"/>
                <a:ea typeface="ＭＳ Ｐゴシック" pitchFamily="1" charset="-128"/>
              </a:rPr>
              <a:t> t</a:t>
            </a:r>
            <a:r>
              <a:rPr lang="en-US" sz="1800" dirty="0">
                <a:solidFill>
                  <a:schemeClr val="tx1"/>
                </a:solidFill>
                <a:latin typeface="Arial" charset="0"/>
                <a:ea typeface="ＭＳ Ｐゴシック" pitchFamily="1" charset="-128"/>
              </a:rPr>
              <a:t>han human cells</a:t>
            </a:r>
          </a:p>
          <a:p>
            <a:pPr marL="342900" marR="0" indent="-342900" algn="l" defTabSz="914400" rtl="0" eaLnBrk="0" fontAlgn="base" latinLnBrk="0" hangingPunct="0">
              <a:lnSpc>
                <a:spcPct val="100000"/>
              </a:lnSpc>
              <a:spcBef>
                <a:spcPct val="0"/>
              </a:spcBef>
              <a:spcAft>
                <a:spcPct val="0"/>
              </a:spcAft>
              <a:buClrTx/>
              <a:buSzTx/>
              <a:buFont typeface="Arial" pitchFamily="34" charset="0"/>
              <a:buChar char="•"/>
              <a:tabLst/>
            </a:pPr>
            <a:r>
              <a:rPr lang="en-US" sz="1800" dirty="0">
                <a:solidFill>
                  <a:schemeClr val="tx1"/>
                </a:solidFill>
                <a:latin typeface="Arial" charset="0"/>
                <a:ea typeface="ＭＳ Ｐゴシック" pitchFamily="1" charset="-128"/>
              </a:rPr>
              <a:t>1M times as many microbes inside each of us than humans on earth</a:t>
            </a:r>
          </a:p>
          <a:p>
            <a:pPr marL="342900" marR="0" indent="-34290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1800" b="0" i="0" u="none" strike="noStrike" cap="none" normalizeH="0" baseline="0" dirty="0">
                <a:ln>
                  <a:noFill/>
                </a:ln>
                <a:solidFill>
                  <a:schemeClr val="tx1"/>
                </a:solidFill>
                <a:effectLst/>
                <a:latin typeface="Arial" charset="0"/>
                <a:ea typeface="ＭＳ Ｐゴシック" pitchFamily="1" charset="-128"/>
              </a:rPr>
              <a:t>100x more</a:t>
            </a:r>
            <a:r>
              <a:rPr kumimoji="0" lang="en-US" sz="1800" b="0" i="0" u="none" strike="noStrike" cap="none" normalizeH="0" dirty="0">
                <a:ln>
                  <a:noFill/>
                </a:ln>
                <a:solidFill>
                  <a:schemeClr val="tx1"/>
                </a:solidFill>
                <a:effectLst/>
                <a:latin typeface="Arial" charset="0"/>
                <a:ea typeface="ＭＳ Ｐゴシック" pitchFamily="1" charset="-128"/>
              </a:rPr>
              <a:t> microbial than human genes</a:t>
            </a:r>
            <a:endParaRPr kumimoji="0" lang="en-US" sz="1800" b="0" i="0" u="none" strike="noStrike" cap="none" normalizeH="0" baseline="0" dirty="0">
              <a:ln>
                <a:noFill/>
              </a:ln>
              <a:solidFill>
                <a:schemeClr val="tx1"/>
              </a:solidFill>
              <a:effectLst/>
              <a:latin typeface="Arial" charset="0"/>
              <a:ea typeface="ＭＳ Ｐゴシック" pitchFamily="1" charset="-128"/>
            </a:endParaRPr>
          </a:p>
        </p:txBody>
      </p:sp>
      <p:sp>
        <p:nvSpPr>
          <p:cNvPr id="2" name="Title 1"/>
          <p:cNvSpPr>
            <a:spLocks noGrp="1"/>
          </p:cNvSpPr>
          <p:nvPr>
            <p:ph type="title"/>
          </p:nvPr>
        </p:nvSpPr>
        <p:spPr/>
        <p:txBody>
          <a:bodyPr/>
          <a:lstStyle/>
          <a:p>
            <a:r>
              <a:rPr lang="en-US" sz="3200" dirty="0"/>
              <a:t>Microbial communities: in, on, outside us</a:t>
            </a:r>
          </a:p>
        </p:txBody>
      </p:sp>
      <p:sp>
        <p:nvSpPr>
          <p:cNvPr id="4" name="Slide Number Placeholder 3"/>
          <p:cNvSpPr>
            <a:spLocks noGrp="1"/>
          </p:cNvSpPr>
          <p:nvPr>
            <p:ph type="sldNum" sz="quarter" idx="12"/>
          </p:nvPr>
        </p:nvSpPr>
        <p:spPr/>
        <p:txBody>
          <a:bodyPr/>
          <a:lstStyle/>
          <a:p>
            <a:fld id="{C71C242F-20BE-4F6C-ABA6-9DCC8641EF60}" type="slidenum">
              <a:rPr lang="en-US" smtClean="0"/>
              <a:pPr/>
              <a:t>7</a:t>
            </a:fld>
            <a:endParaRPr lang="en-US"/>
          </a:p>
        </p:txBody>
      </p:sp>
      <p:pic>
        <p:nvPicPr>
          <p:cNvPr id="4098" name="Picture 2" descr="\\Vboxsvr\downloads\2012 - Structure, function and diversity of the healthy human microbiome.png"/>
          <p:cNvPicPr>
            <a:picLocks noChangeAspect="1" noChangeArrowheads="1"/>
          </p:cNvPicPr>
          <p:nvPr/>
        </p:nvPicPr>
        <p:blipFill rotWithShape="1">
          <a:blip r:embed="rId4">
            <a:extLst>
              <a:ext uri="{28A0092B-C50C-407E-A947-70E740481C1C}">
                <a14:useLocalDpi xmlns:a14="http://schemas.microsoft.com/office/drawing/2010/main" val="0"/>
              </a:ext>
            </a:extLst>
          </a:blip>
          <a:srcRect t="18726" b="22987"/>
          <a:stretch/>
        </p:blipFill>
        <p:spPr bwMode="auto">
          <a:xfrm flipH="1">
            <a:off x="1066800" y="1219200"/>
            <a:ext cx="7088388" cy="545075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Vboxsvr\downloads\microbiom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1260933"/>
            <a:ext cx="6707311" cy="53672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3038475" y="4648200"/>
            <a:ext cx="3201294" cy="436282"/>
          </a:xfrm>
          <a:prstGeom prst="rect">
            <a:avLst/>
          </a:prstGeom>
          <a:solidFill>
            <a:schemeClr val="bg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pitchFamily="1" charset="-128"/>
              </a:rPr>
              <a:t>Metagenomics:</a:t>
            </a:r>
          </a:p>
        </p:txBody>
      </p:sp>
      <p:sp>
        <p:nvSpPr>
          <p:cNvPr id="8" name="TextBox 7"/>
          <p:cNvSpPr txBox="1"/>
          <p:nvPr/>
        </p:nvSpPr>
        <p:spPr>
          <a:xfrm>
            <a:off x="1066800" y="3604922"/>
            <a:ext cx="2959100" cy="1015663"/>
          </a:xfrm>
          <a:prstGeom prst="rect">
            <a:avLst/>
          </a:prstGeom>
          <a:solidFill>
            <a:schemeClr val="bg1"/>
          </a:solidFill>
          <a:ln w="25400">
            <a:solidFill>
              <a:schemeClr val="tx1"/>
            </a:solidFill>
          </a:ln>
        </p:spPr>
        <p:txBody>
          <a:bodyPr wrap="square" lIns="228600" tIns="228600" rIns="228600" bIns="228600" rtlCol="0">
            <a:spAutoFit/>
          </a:bodyPr>
          <a:lstStyle/>
          <a:p>
            <a:pPr algn="ctr"/>
            <a:r>
              <a:rPr lang="en-US" sz="1800" b="1" dirty="0"/>
              <a:t>Who’s there?</a:t>
            </a:r>
          </a:p>
          <a:p>
            <a:pPr algn="ctr"/>
            <a:r>
              <a:rPr lang="en-US" sz="1800" b="1" dirty="0"/>
              <a:t>What are they doing?</a:t>
            </a:r>
          </a:p>
        </p:txBody>
      </p:sp>
      <p:sp>
        <p:nvSpPr>
          <p:cNvPr id="10" name="TextBox 9"/>
          <p:cNvSpPr txBox="1"/>
          <p:nvPr/>
        </p:nvSpPr>
        <p:spPr>
          <a:xfrm>
            <a:off x="190500" y="5160031"/>
            <a:ext cx="2743200" cy="1522822"/>
          </a:xfrm>
          <a:prstGeom prst="rect">
            <a:avLst/>
          </a:prstGeom>
          <a:noFill/>
          <a:ln w="25400">
            <a:solidFill>
              <a:schemeClr val="tx1"/>
            </a:solidFill>
          </a:ln>
        </p:spPr>
        <p:txBody>
          <a:bodyPr wrap="square" rtlCol="0">
            <a:spAutoFit/>
          </a:bodyPr>
          <a:lstStyle/>
          <a:p>
            <a:pPr algn="ctr"/>
            <a:r>
              <a:rPr lang="en-US" sz="1800" dirty="0"/>
              <a:t>Study of </a:t>
            </a:r>
            <a:r>
              <a:rPr lang="en-US" sz="1800" b="1" dirty="0"/>
              <a:t>uncultured microorganisms </a:t>
            </a:r>
            <a:r>
              <a:rPr lang="en-US" sz="1800" dirty="0"/>
              <a:t>from the environment, which can include humans or other living hosts</a:t>
            </a:r>
          </a:p>
        </p:txBody>
      </p:sp>
      <p:sp>
        <p:nvSpPr>
          <p:cNvPr id="11" name="TextBox 10"/>
          <p:cNvSpPr txBox="1"/>
          <p:nvPr/>
        </p:nvSpPr>
        <p:spPr>
          <a:xfrm>
            <a:off x="3048000" y="5182778"/>
            <a:ext cx="2819400" cy="1477328"/>
          </a:xfrm>
          <a:prstGeom prst="rect">
            <a:avLst/>
          </a:prstGeom>
          <a:noFill/>
          <a:ln w="25400">
            <a:solidFill>
              <a:schemeClr val="tx1"/>
            </a:solidFill>
          </a:ln>
        </p:spPr>
        <p:txBody>
          <a:bodyPr wrap="square" rtlCol="0">
            <a:spAutoFit/>
          </a:bodyPr>
          <a:lstStyle/>
          <a:p>
            <a:pPr algn="ctr"/>
            <a:r>
              <a:rPr lang="en-US" sz="1800" dirty="0"/>
              <a:t>Focus on taxonomic and functional characteristics of the </a:t>
            </a:r>
            <a:r>
              <a:rPr lang="en-US" sz="1800" b="1" dirty="0"/>
              <a:t>total collection of microorganisms </a:t>
            </a:r>
            <a:r>
              <a:rPr lang="en-US" sz="1800" dirty="0"/>
              <a:t>within a community</a:t>
            </a:r>
          </a:p>
        </p:txBody>
      </p:sp>
      <p:sp>
        <p:nvSpPr>
          <p:cNvPr id="12" name="TextBox 11"/>
          <p:cNvSpPr txBox="1"/>
          <p:nvPr/>
        </p:nvSpPr>
        <p:spPr>
          <a:xfrm>
            <a:off x="6019800" y="5182778"/>
            <a:ext cx="2819400" cy="1477328"/>
          </a:xfrm>
          <a:prstGeom prst="rect">
            <a:avLst/>
          </a:prstGeom>
          <a:noFill/>
          <a:ln w="25400">
            <a:solidFill>
              <a:schemeClr val="tx1"/>
            </a:solidFill>
          </a:ln>
        </p:spPr>
        <p:txBody>
          <a:bodyPr wrap="square" rtlCol="0">
            <a:spAutoFit/>
          </a:bodyPr>
          <a:lstStyle/>
          <a:p>
            <a:pPr algn="ctr"/>
            <a:r>
              <a:rPr lang="en-US" sz="1800" dirty="0"/>
              <a:t>Main experimental tool is </a:t>
            </a:r>
            <a:r>
              <a:rPr lang="en-US" sz="1800" b="1" dirty="0"/>
              <a:t>high-throughput sequencing</a:t>
            </a:r>
            <a:r>
              <a:rPr lang="en-US" sz="1800" dirty="0"/>
              <a:t>: ~10M short (~100nt) reads per dataset</a:t>
            </a:r>
          </a:p>
        </p:txBody>
      </p:sp>
      <p:sp>
        <p:nvSpPr>
          <p:cNvPr id="6" name="Rectangle 5"/>
          <p:cNvSpPr/>
          <p:nvPr/>
        </p:nvSpPr>
        <p:spPr>
          <a:xfrm>
            <a:off x="533400" y="2967336"/>
            <a:ext cx="994183" cy="215444"/>
          </a:xfrm>
          <a:prstGeom prst="rect">
            <a:avLst/>
          </a:prstGeom>
        </p:spPr>
        <p:txBody>
          <a:bodyPr wrap="none">
            <a:spAutoFit/>
          </a:bodyPr>
          <a:lstStyle/>
          <a:p>
            <a:r>
              <a:rPr lang="en-US" sz="800" dirty="0"/>
              <a:t>Nature 486(7402)</a:t>
            </a:r>
          </a:p>
        </p:txBody>
      </p:sp>
      <p:sp>
        <p:nvSpPr>
          <p:cNvPr id="14" name="Rectangle 13"/>
          <p:cNvSpPr/>
          <p:nvPr/>
        </p:nvSpPr>
        <p:spPr>
          <a:xfrm>
            <a:off x="5439136" y="4214204"/>
            <a:ext cx="1571264" cy="215444"/>
          </a:xfrm>
          <a:prstGeom prst="rect">
            <a:avLst/>
          </a:prstGeom>
        </p:spPr>
        <p:txBody>
          <a:bodyPr wrap="none">
            <a:spAutoFit/>
          </a:bodyPr>
          <a:lstStyle/>
          <a:p>
            <a:r>
              <a:rPr lang="en-US" sz="800" dirty="0">
                <a:solidFill>
                  <a:schemeClr val="bg1"/>
                </a:solidFill>
              </a:rPr>
              <a:t>Scientific American, May 2012</a:t>
            </a:r>
          </a:p>
        </p:txBody>
      </p:sp>
      <p:sp>
        <p:nvSpPr>
          <p:cNvPr id="16" name="Rectangle 15"/>
          <p:cNvSpPr/>
          <p:nvPr/>
        </p:nvSpPr>
        <p:spPr>
          <a:xfrm>
            <a:off x="2603837" y="6610283"/>
            <a:ext cx="3074881" cy="215444"/>
          </a:xfrm>
          <a:prstGeom prst="rect">
            <a:avLst/>
          </a:prstGeom>
        </p:spPr>
        <p:txBody>
          <a:bodyPr wrap="none">
            <a:spAutoFit/>
          </a:bodyPr>
          <a:lstStyle/>
          <a:p>
            <a:r>
              <a:rPr lang="en-US" sz="800" dirty="0"/>
              <a:t>Illustration by Bryan Christie, http://www.scientificamerican.com</a:t>
            </a:r>
          </a:p>
        </p:txBody>
      </p:sp>
    </p:spTree>
    <p:custDataLst>
      <p:tags r:id="rId1"/>
    </p:custDataLst>
    <p:extLst>
      <p:ext uri="{BB962C8B-B14F-4D97-AF65-F5344CB8AC3E}">
        <p14:creationId xmlns:p14="http://schemas.microsoft.com/office/powerpoint/2010/main" val="3165214223"/>
      </p:ext>
    </p:extLst>
  </p:cSld>
  <p:clrMapOvr>
    <a:masterClrMapping/>
  </p:clrMapOvr>
  <mc:AlternateContent xmlns:mc="http://schemas.openxmlformats.org/markup-compatibility/2006" xmlns:p14="http://schemas.microsoft.com/office/powerpoint/2010/main">
    <mc:Choice Requires="p14">
      <p:transition spd="slow" p14:dur="2000" advTm="112672"/>
    </mc:Choice>
    <mc:Fallback xmlns="">
      <p:transition spd="slow" advTm="1126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3.33333E-6 -1.48148E-6 L -0.39584 -0.23079 " pathEditMode="relative" rAng="0" ptsTypes="AA">
                                      <p:cBhvr>
                                        <p:cTn id="6" dur="500" fill="hold"/>
                                        <p:tgtEl>
                                          <p:spTgt spid="4098"/>
                                        </p:tgtEl>
                                        <p:attrNameLst>
                                          <p:attrName>ppt_x</p:attrName>
                                          <p:attrName>ppt_y</p:attrName>
                                        </p:attrNameLst>
                                      </p:cBhvr>
                                      <p:rCtr x="-19792" y="-11551"/>
                                    </p:animMotion>
                                  </p:childTnLst>
                                </p:cTn>
                              </p:par>
                              <p:par>
                                <p:cTn id="7" presetID="6" presetClass="emph" presetSubtype="0" fill="hold" nodeType="withEffect">
                                  <p:stCondLst>
                                    <p:cond delay="0"/>
                                  </p:stCondLst>
                                  <p:childTnLst>
                                    <p:animScale>
                                      <p:cBhvr>
                                        <p:cTn id="8" dur="500" fill="hold"/>
                                        <p:tgtEl>
                                          <p:spTgt spid="4098"/>
                                        </p:tgtEl>
                                      </p:cBhvr>
                                      <p:by x="30000" y="30000"/>
                                    </p:animScale>
                                  </p:childTnLst>
                                </p:cTn>
                              </p:par>
                              <p:par>
                                <p:cTn id="9" presetID="10" presetClass="entr" presetSubtype="0" fill="hold" nodeType="withEffect">
                                  <p:stCondLst>
                                    <p:cond delay="0"/>
                                  </p:stCondLst>
                                  <p:childTnLst>
                                    <p:set>
                                      <p:cBhvr>
                                        <p:cTn id="10" dur="1" fill="hold">
                                          <p:stCondLst>
                                            <p:cond delay="0"/>
                                          </p:stCondLst>
                                        </p:cTn>
                                        <p:tgtEl>
                                          <p:spTgt spid="4099"/>
                                        </p:tgtEl>
                                        <p:attrNameLst>
                                          <p:attrName>style.visibility</p:attrName>
                                        </p:attrNameLst>
                                      </p:cBhvr>
                                      <p:to>
                                        <p:strVal val="visible"/>
                                      </p:to>
                                    </p:set>
                                    <p:animEffect transition="in" filter="fade">
                                      <p:cBhvr>
                                        <p:cTn id="11" dur="500"/>
                                        <p:tgtEl>
                                          <p:spTgt spid="4099"/>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path" presetSubtype="0" fill="hold" nodeType="clickEffect">
                                  <p:stCondLst>
                                    <p:cond delay="0"/>
                                  </p:stCondLst>
                                  <p:childTnLst>
                                    <p:animMotion origin="layout" path="M 1.11022E-16 0 L 0.19167 -0.16389 " pathEditMode="relative" rAng="0" ptsTypes="AA">
                                      <p:cBhvr>
                                        <p:cTn id="20" dur="500" fill="hold"/>
                                        <p:tgtEl>
                                          <p:spTgt spid="4099"/>
                                        </p:tgtEl>
                                        <p:attrNameLst>
                                          <p:attrName>ppt_x</p:attrName>
                                          <p:attrName>ppt_y</p:attrName>
                                        </p:attrNameLst>
                                      </p:cBhvr>
                                      <p:rCtr x="9583" y="-8194"/>
                                    </p:animMotion>
                                  </p:childTnLst>
                                </p:cTn>
                              </p:par>
                              <p:par>
                                <p:cTn id="21" presetID="1" presetClass="exit" presetSubtype="0" fill="hold" grpId="1"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6" presetClass="emph" presetSubtype="0" fill="hold" nodeType="withEffect">
                                  <p:stCondLst>
                                    <p:cond delay="0"/>
                                  </p:stCondLst>
                                  <p:childTnLst>
                                    <p:animScale>
                                      <p:cBhvr>
                                        <p:cTn id="24" dur="500" fill="hold"/>
                                        <p:tgtEl>
                                          <p:spTgt spid="4099"/>
                                        </p:tgtEl>
                                      </p:cBhvr>
                                      <p:by x="60000" y="60000"/>
                                    </p:animScale>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8" grpId="0" animBg="1"/>
      <p:bldP spid="10" grpId="0" animBg="1"/>
      <p:bldP spid="11" grpId="0" animBg="1"/>
      <p:bldP spid="12" grpId="0" animBg="1"/>
      <p:bldP spid="6" grpId="0"/>
      <p:bldP spid="14" grpId="0"/>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E180C-2AE1-3D4B-A959-542AF3893C1A}"/>
              </a:ext>
            </a:extLst>
          </p:cNvPr>
          <p:cNvSpPr>
            <a:spLocks noGrp="1"/>
          </p:cNvSpPr>
          <p:nvPr>
            <p:ph type="title"/>
          </p:nvPr>
        </p:nvSpPr>
        <p:spPr/>
        <p:txBody>
          <a:bodyPr>
            <a:normAutofit fontScale="90000"/>
          </a:bodyPr>
          <a:lstStyle/>
          <a:p>
            <a:r>
              <a:rPr lang="en-US" dirty="0"/>
              <a:t>Structure and function </a:t>
            </a:r>
            <a:br>
              <a:rPr lang="en-US" dirty="0"/>
            </a:br>
            <a:r>
              <a:rPr lang="en-US" dirty="0"/>
              <a:t>of the healthy human microbiome</a:t>
            </a:r>
          </a:p>
        </p:txBody>
      </p:sp>
      <p:pic>
        <p:nvPicPr>
          <p:cNvPr id="4" name="Picture 3">
            <a:extLst>
              <a:ext uri="{FF2B5EF4-FFF2-40B4-BE49-F238E27FC236}">
                <a16:creationId xmlns:a16="http://schemas.microsoft.com/office/drawing/2014/main" id="{F6D11063-BCF6-2D46-8EA2-A6EED5850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31" y="2068560"/>
            <a:ext cx="8982635" cy="3459332"/>
          </a:xfrm>
          <a:prstGeom prst="rect">
            <a:avLst/>
          </a:prstGeom>
        </p:spPr>
      </p:pic>
      <p:sp>
        <p:nvSpPr>
          <p:cNvPr id="5" name="TextBox 4">
            <a:extLst>
              <a:ext uri="{FF2B5EF4-FFF2-40B4-BE49-F238E27FC236}">
                <a16:creationId xmlns:a16="http://schemas.microsoft.com/office/drawing/2014/main" id="{483F1177-47F3-DA4E-B54C-88F3FD55420E}"/>
              </a:ext>
            </a:extLst>
          </p:cNvPr>
          <p:cNvSpPr txBox="1"/>
          <p:nvPr/>
        </p:nvSpPr>
        <p:spPr>
          <a:xfrm>
            <a:off x="242689" y="6132201"/>
            <a:ext cx="7839635" cy="646331"/>
          </a:xfrm>
          <a:prstGeom prst="rect">
            <a:avLst/>
          </a:prstGeom>
          <a:noFill/>
        </p:spPr>
        <p:txBody>
          <a:bodyPr wrap="square" rtlCol="0">
            <a:spAutoFit/>
          </a:bodyPr>
          <a:lstStyle/>
          <a:p>
            <a:r>
              <a:rPr lang="en-US" dirty="0"/>
              <a:t>Human Microbiome Project Consortium: </a:t>
            </a:r>
            <a:r>
              <a:rPr lang="en-US" b="1" dirty="0"/>
              <a:t>Structure, function and diversity of the healthy human microbiome</a:t>
            </a:r>
            <a:r>
              <a:rPr lang="en-US" dirty="0"/>
              <a:t>. </a:t>
            </a:r>
            <a:r>
              <a:rPr lang="en-US" i="1" dirty="0"/>
              <a:t>Nature</a:t>
            </a:r>
            <a:r>
              <a:rPr lang="en-US" dirty="0"/>
              <a:t> 2012, </a:t>
            </a:r>
            <a:r>
              <a:rPr lang="en-US" b="1" dirty="0"/>
              <a:t>486</a:t>
            </a:r>
            <a:r>
              <a:rPr lang="en-US" dirty="0"/>
              <a:t>:207–214.</a:t>
            </a:r>
          </a:p>
        </p:txBody>
      </p:sp>
      <p:sp>
        <p:nvSpPr>
          <p:cNvPr id="6" name="TextBox 5">
            <a:extLst>
              <a:ext uri="{FF2B5EF4-FFF2-40B4-BE49-F238E27FC236}">
                <a16:creationId xmlns:a16="http://schemas.microsoft.com/office/drawing/2014/main" id="{DFC34B76-3332-3949-BB83-8BE0E79AA2DC}"/>
              </a:ext>
            </a:extLst>
          </p:cNvPr>
          <p:cNvSpPr txBox="1"/>
          <p:nvPr/>
        </p:nvSpPr>
        <p:spPr>
          <a:xfrm>
            <a:off x="2380129" y="1674752"/>
            <a:ext cx="2220544" cy="523220"/>
          </a:xfrm>
          <a:prstGeom prst="rect">
            <a:avLst/>
          </a:prstGeom>
          <a:noFill/>
          <a:ln>
            <a:solidFill>
              <a:srgbClr val="FF0000"/>
            </a:solidFill>
          </a:ln>
        </p:spPr>
        <p:txBody>
          <a:bodyPr wrap="none" rtlCol="0">
            <a:spAutoFit/>
          </a:bodyPr>
          <a:lstStyle/>
          <a:p>
            <a:r>
              <a:rPr lang="en-US" sz="2800" dirty="0"/>
              <a:t>Who is there?</a:t>
            </a:r>
          </a:p>
        </p:txBody>
      </p:sp>
      <p:sp>
        <p:nvSpPr>
          <p:cNvPr id="8" name="TextBox 7">
            <a:extLst>
              <a:ext uri="{FF2B5EF4-FFF2-40B4-BE49-F238E27FC236}">
                <a16:creationId xmlns:a16="http://schemas.microsoft.com/office/drawing/2014/main" id="{2B75C107-D3AC-AA4E-986A-C54F3BBA589D}"/>
              </a:ext>
            </a:extLst>
          </p:cNvPr>
          <p:cNvSpPr txBox="1"/>
          <p:nvPr/>
        </p:nvSpPr>
        <p:spPr>
          <a:xfrm>
            <a:off x="2498813" y="5608981"/>
            <a:ext cx="3327386" cy="523220"/>
          </a:xfrm>
          <a:prstGeom prst="rect">
            <a:avLst/>
          </a:prstGeom>
          <a:noFill/>
          <a:ln>
            <a:solidFill>
              <a:srgbClr val="FF0000"/>
            </a:solidFill>
          </a:ln>
        </p:spPr>
        <p:txBody>
          <a:bodyPr wrap="none" rtlCol="0">
            <a:spAutoFit/>
          </a:bodyPr>
          <a:lstStyle/>
          <a:p>
            <a:r>
              <a:rPr lang="en-US" sz="2800" dirty="0"/>
              <a:t>What are they doing?</a:t>
            </a:r>
          </a:p>
        </p:txBody>
      </p:sp>
      <p:sp>
        <p:nvSpPr>
          <p:cNvPr id="7" name="Slide Number Placeholder 3">
            <a:extLst>
              <a:ext uri="{FF2B5EF4-FFF2-40B4-BE49-F238E27FC236}">
                <a16:creationId xmlns:a16="http://schemas.microsoft.com/office/drawing/2014/main" id="{68B3C380-007C-3B49-996A-140FEC4E4883}"/>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8</a:t>
            </a:fld>
            <a:endParaRPr lang="it-IT" dirty="0"/>
          </a:p>
        </p:txBody>
      </p:sp>
    </p:spTree>
    <p:extLst>
      <p:ext uri="{BB962C8B-B14F-4D97-AF65-F5344CB8AC3E}">
        <p14:creationId xmlns:p14="http://schemas.microsoft.com/office/powerpoint/2010/main" val="27645327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2258-A9D6-7D4E-BDDB-97FFF4AD5480}"/>
              </a:ext>
            </a:extLst>
          </p:cNvPr>
          <p:cNvSpPr>
            <a:spLocks noGrp="1"/>
          </p:cNvSpPr>
          <p:nvPr>
            <p:ph type="title"/>
          </p:nvPr>
        </p:nvSpPr>
        <p:spPr/>
        <p:txBody>
          <a:bodyPr>
            <a:normAutofit fontScale="90000"/>
          </a:bodyPr>
          <a:lstStyle/>
          <a:p>
            <a:r>
              <a:rPr lang="en-US" dirty="0"/>
              <a:t>Roles of the human microbiome</a:t>
            </a:r>
            <a:br>
              <a:rPr lang="en-US" dirty="0"/>
            </a:br>
            <a:r>
              <a:rPr lang="en-US" dirty="0"/>
              <a:t>(a very abbreviated short-list)</a:t>
            </a:r>
          </a:p>
        </p:txBody>
      </p:sp>
      <p:sp>
        <p:nvSpPr>
          <p:cNvPr id="3" name="Content Placeholder 2">
            <a:extLst>
              <a:ext uri="{FF2B5EF4-FFF2-40B4-BE49-F238E27FC236}">
                <a16:creationId xmlns:a16="http://schemas.microsoft.com/office/drawing/2014/main" id="{3E0629B3-601A-A94B-BABA-9CC471EE6440}"/>
              </a:ext>
            </a:extLst>
          </p:cNvPr>
          <p:cNvSpPr>
            <a:spLocks noGrp="1"/>
          </p:cNvSpPr>
          <p:nvPr>
            <p:ph idx="1"/>
          </p:nvPr>
        </p:nvSpPr>
        <p:spPr/>
        <p:txBody>
          <a:bodyPr/>
          <a:lstStyle/>
          <a:p>
            <a:pPr marL="0" indent="0">
              <a:buNone/>
            </a:pPr>
            <a:r>
              <a:rPr lang="en-US" dirty="0"/>
              <a:t>A healthy microbiome is involved in:</a:t>
            </a:r>
          </a:p>
          <a:p>
            <a:pPr lvl="1"/>
            <a:r>
              <a:rPr lang="en-US" dirty="0"/>
              <a:t>immune function</a:t>
            </a:r>
          </a:p>
          <a:p>
            <a:pPr lvl="1"/>
            <a:r>
              <a:rPr lang="en-US" dirty="0"/>
              <a:t>protection against dangerous microbes</a:t>
            </a:r>
          </a:p>
          <a:p>
            <a:pPr lvl="1"/>
            <a:r>
              <a:rPr lang="en-US" dirty="0"/>
              <a:t>metabolism</a:t>
            </a:r>
          </a:p>
          <a:p>
            <a:pPr marL="0" indent="0">
              <a:buNone/>
            </a:pPr>
            <a:r>
              <a:rPr lang="en-US" dirty="0"/>
              <a:t>But may contribute to:</a:t>
            </a:r>
          </a:p>
          <a:p>
            <a:pPr lvl="1"/>
            <a:r>
              <a:rPr lang="en-US" dirty="0"/>
              <a:t>Inflammatory Bowel Disease</a:t>
            </a:r>
          </a:p>
          <a:p>
            <a:pPr lvl="1"/>
            <a:r>
              <a:rPr lang="en-US" dirty="0"/>
              <a:t>Obesity</a:t>
            </a:r>
          </a:p>
          <a:p>
            <a:pPr lvl="1"/>
            <a:r>
              <a:rPr lang="en-US" dirty="0"/>
              <a:t>Cancer</a:t>
            </a:r>
          </a:p>
          <a:p>
            <a:endParaRPr lang="en-US" dirty="0"/>
          </a:p>
        </p:txBody>
      </p:sp>
      <p:sp>
        <p:nvSpPr>
          <p:cNvPr id="4" name="TextBox 3">
            <a:extLst>
              <a:ext uri="{FF2B5EF4-FFF2-40B4-BE49-F238E27FC236}">
                <a16:creationId xmlns:a16="http://schemas.microsoft.com/office/drawing/2014/main" id="{981469A0-BFFD-5849-8941-FB84EA42AAB0}"/>
              </a:ext>
            </a:extLst>
          </p:cNvPr>
          <p:cNvSpPr txBox="1"/>
          <p:nvPr/>
        </p:nvSpPr>
        <p:spPr>
          <a:xfrm>
            <a:off x="564777" y="6120467"/>
            <a:ext cx="7611035" cy="646331"/>
          </a:xfrm>
          <a:prstGeom prst="rect">
            <a:avLst/>
          </a:prstGeom>
          <a:noFill/>
        </p:spPr>
        <p:txBody>
          <a:bodyPr wrap="square" rtlCol="0">
            <a:spAutoFit/>
          </a:bodyPr>
          <a:lstStyle/>
          <a:p>
            <a:r>
              <a:rPr lang="en-US" dirty="0"/>
              <a:t>Cho I, Blaser MJ: </a:t>
            </a:r>
            <a:r>
              <a:rPr lang="en-US" b="1" dirty="0"/>
              <a:t>The human microbiome: at the interface of health and disease</a:t>
            </a:r>
            <a:r>
              <a:rPr lang="en-US" dirty="0"/>
              <a:t>. </a:t>
            </a:r>
            <a:r>
              <a:rPr lang="en-US" i="1" dirty="0"/>
              <a:t>Nat. Rev. Genet.</a:t>
            </a:r>
            <a:r>
              <a:rPr lang="en-US" dirty="0"/>
              <a:t> 2012, </a:t>
            </a:r>
            <a:r>
              <a:rPr lang="en-US" b="1" dirty="0"/>
              <a:t>13</a:t>
            </a:r>
            <a:r>
              <a:rPr lang="en-US" dirty="0"/>
              <a:t>:260–270.</a:t>
            </a:r>
          </a:p>
        </p:txBody>
      </p:sp>
      <p:sp>
        <p:nvSpPr>
          <p:cNvPr id="5" name="Slide Number Placeholder 3">
            <a:extLst>
              <a:ext uri="{FF2B5EF4-FFF2-40B4-BE49-F238E27FC236}">
                <a16:creationId xmlns:a16="http://schemas.microsoft.com/office/drawing/2014/main" id="{6CBBA343-0E84-DE41-AF7A-118C9E829EC6}"/>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9</a:t>
            </a:fld>
            <a:endParaRPr lang="it-IT" dirty="0"/>
          </a:p>
        </p:txBody>
      </p:sp>
    </p:spTree>
    <p:extLst>
      <p:ext uri="{BB962C8B-B14F-4D97-AF65-F5344CB8AC3E}">
        <p14:creationId xmlns:p14="http://schemas.microsoft.com/office/powerpoint/2010/main" val="3413316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1.8|0.9|19.8|1.7|2.2|0.6|1.2|9.5|11.9|2.9"/>
</p:tagLst>
</file>

<file path=ppt/tags/tag2.xml><?xml version="1.0" encoding="utf-8"?>
<p:tagLst xmlns:a="http://schemas.openxmlformats.org/drawingml/2006/main" xmlns:r="http://schemas.openxmlformats.org/officeDocument/2006/relationships" xmlns:p="http://schemas.openxmlformats.org/presentationml/2006/main">
  <p:tag name="TIMING" val="|10.5|21.1|18.3|19.3|16.4|1.8|10|9.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6073</TotalTime>
  <Words>1189</Words>
  <Application>Microsoft Macintosh PowerPoint</Application>
  <PresentationFormat>On-screen Show (4:3)</PresentationFormat>
  <Paragraphs>220</Paragraphs>
  <Slides>23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Times</vt:lpstr>
      <vt:lpstr>Wingdings</vt:lpstr>
      <vt:lpstr>Office Theme</vt:lpstr>
      <vt:lpstr>Human Microbiome Epidemiology and Bioinformatics   November 27, 2018</vt:lpstr>
      <vt:lpstr>Background: Our Microbiota</vt:lpstr>
      <vt:lpstr>PowerPoint Presentation</vt:lpstr>
      <vt:lpstr>Study Through Culture</vt:lpstr>
      <vt:lpstr>PowerPoint Presentation</vt:lpstr>
      <vt:lpstr>Sequencing as a Tool for  Microbial Community Analysis</vt:lpstr>
      <vt:lpstr>Microbial communities: in, on, outside us</vt:lpstr>
      <vt:lpstr>Structure and function  of the healthy human microbiome</vt:lpstr>
      <vt:lpstr>Roles of the human microbiome (a very abbreviated short-list)</vt:lpstr>
      <vt:lpstr>WHAT ABOUT CUNY SPH?  EPIDEMIOLOGY</vt:lpstr>
      <vt:lpstr>PowerPoint Presentation</vt:lpstr>
      <vt:lpstr>Exposures, outcomes, confounders</vt:lpstr>
      <vt:lpstr>PowerPoint Presentation</vt:lpstr>
      <vt:lpstr>Methods: Statistical Analysis</vt:lpstr>
      <vt:lpstr>Overall oral microbiome between smokers and non-smokers</vt:lpstr>
      <vt:lpstr>Sociodemographic results: Crude vs. adjusted models</vt:lpstr>
      <vt:lpstr>WHAT ABOUT CUNY SPH?  BIOINFORMATICS</vt:lpstr>
      <vt:lpstr>PowerPoint Presentation</vt:lpstr>
      <vt:lpstr>curatedMetagenomicData</vt:lpstr>
      <vt:lpstr>PowerPoint Presentation</vt:lpstr>
      <vt:lpstr>PowerPoint Presentation</vt:lpstr>
      <vt:lpstr>Future work</vt:lpstr>
      <vt:lpstr>Thank you</vt:lpstr>
    </vt:vector>
  </TitlesOfParts>
  <Company>CUNY SPH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Levi Waldron</dc:creator>
  <cp:lastModifiedBy>Levi Waldron</cp:lastModifiedBy>
  <cp:revision>118</cp:revision>
  <dcterms:created xsi:type="dcterms:W3CDTF">2016-11-25T02:44:43Z</dcterms:created>
  <dcterms:modified xsi:type="dcterms:W3CDTF">2018-11-28T18:30:41Z</dcterms:modified>
</cp:coreProperties>
</file>